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Lora" charset="1" panose="00000500000000000000"/>
      <p:regular r:id="rId22"/>
    </p:embeddedFont>
    <p:embeddedFont>
      <p:font typeface="Source Sans Pro" charset="1" panose="020B0503030403020204"/>
      <p:regular r:id="rId23"/>
    </p:embeddedFont>
    <p:embeddedFont>
      <p:font typeface="Source Sans Pro Bold" charset="1" panose="020B0703030403020204"/>
      <p:regular r:id="rId24"/>
    </p:embeddedFont>
    <p:embeddedFont>
      <p:font typeface="Source Sans Pro Bold Italics" charset="1" panose="020B0703030403090204"/>
      <p:regular r:id="rId25"/>
    </p:embeddedFont>
    <p:embeddedFont>
      <p:font typeface="Lora Bold" charset="1" panose="000008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https://gamma.app/?utm_source=made-with-gamma" TargetMode="External" Type="http://schemas.openxmlformats.org/officeDocument/2006/relationships/hyperlink"/><Relationship Id="rId4"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https://medium.com/@pradeepkr848115/serverless-technology-in-aws-a-netflix-case-study-6df6ca5bd241" TargetMode="External" Type="http://schemas.openxmlformats.org/officeDocument/2006/relationships/hyperlink"/><Relationship Id="rId3" Target="https://www.researchgate.net/publication/322092289_Serverless_Computing_Current_Trends_and_Open_Problems"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https://gamma.app/?utm_source=made-with-gamma" TargetMode="External" Type="http://schemas.openxmlformats.org/officeDocument/2006/relationships/hyperlink"/><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2"/>
            <a:stretch>
              <a:fillRect l="0" t="0" r="0" b="0"/>
            </a:stretch>
          </a:blipFill>
        </p:spPr>
      </p:sp>
      <p:grpSp>
        <p:nvGrpSpPr>
          <p:cNvPr name="Group 7" id="7"/>
          <p:cNvGrpSpPr/>
          <p:nvPr/>
        </p:nvGrpSpPr>
        <p:grpSpPr>
          <a:xfrm rot="0">
            <a:off x="7819727" y="1158925"/>
            <a:ext cx="9506545" cy="1616571"/>
            <a:chOff x="0" y="0"/>
            <a:chExt cx="12675393" cy="2155428"/>
          </a:xfrm>
        </p:grpSpPr>
        <p:sp>
          <p:nvSpPr>
            <p:cNvPr name="Freeform 8" id="8"/>
            <p:cNvSpPr/>
            <p:nvPr/>
          </p:nvSpPr>
          <p:spPr>
            <a:xfrm flipH="false" flipV="false" rot="0">
              <a:off x="0" y="0"/>
              <a:ext cx="12675393" cy="2155428"/>
            </a:xfrm>
            <a:custGeom>
              <a:avLst/>
              <a:gdLst/>
              <a:ahLst/>
              <a:cxnLst/>
              <a:rect r="r" b="b" t="t" l="l"/>
              <a:pathLst>
                <a:path h="2155428" w="12675393">
                  <a:moveTo>
                    <a:pt x="0" y="0"/>
                  </a:moveTo>
                  <a:lnTo>
                    <a:pt x="12675393" y="0"/>
                  </a:lnTo>
                  <a:lnTo>
                    <a:pt x="12675393" y="2155428"/>
                  </a:lnTo>
                  <a:lnTo>
                    <a:pt x="0" y="2155428"/>
                  </a:lnTo>
                  <a:close/>
                </a:path>
              </a:pathLst>
            </a:custGeom>
            <a:solidFill>
              <a:srgbClr val="000000">
                <a:alpha val="0"/>
              </a:srgbClr>
            </a:solidFill>
          </p:spPr>
        </p:sp>
        <p:sp>
          <p:nvSpPr>
            <p:cNvPr name="TextBox 9" id="9"/>
            <p:cNvSpPr txBox="true"/>
            <p:nvPr/>
          </p:nvSpPr>
          <p:spPr>
            <a:xfrm>
              <a:off x="0" y="-38100"/>
              <a:ext cx="12675393" cy="2193528"/>
            </a:xfrm>
            <a:prstGeom prst="rect">
              <a:avLst/>
            </a:prstGeom>
          </p:spPr>
          <p:txBody>
            <a:bodyPr anchor="t" rtlCol="false" tIns="0" lIns="0" bIns="0" rIns="0"/>
            <a:lstStyle/>
            <a:p>
              <a:pPr algn="l">
                <a:lnSpc>
                  <a:spcPts val="6312"/>
                </a:lnSpc>
              </a:pPr>
              <a:r>
                <a:rPr lang="en-US" sz="5062">
                  <a:solidFill>
                    <a:srgbClr val="F98AC7"/>
                  </a:solidFill>
                  <a:latin typeface="Lora"/>
                  <a:ea typeface="Lora"/>
                  <a:cs typeface="Lora"/>
                  <a:sym typeface="Lora"/>
                </a:rPr>
                <a:t>Serverless Computing: A New Paradigm in Cloud &amp; OS</a:t>
              </a:r>
            </a:p>
          </p:txBody>
        </p:sp>
      </p:grpSp>
      <p:grpSp>
        <p:nvGrpSpPr>
          <p:cNvPr name="Group 10" id="10"/>
          <p:cNvGrpSpPr/>
          <p:nvPr/>
        </p:nvGrpSpPr>
        <p:grpSpPr>
          <a:xfrm rot="0">
            <a:off x="7819727" y="3187601"/>
            <a:ext cx="9506545" cy="2197448"/>
            <a:chOff x="0" y="0"/>
            <a:chExt cx="12675393" cy="2929930"/>
          </a:xfrm>
        </p:grpSpPr>
        <p:sp>
          <p:nvSpPr>
            <p:cNvPr name="Freeform 11" id="11"/>
            <p:cNvSpPr/>
            <p:nvPr/>
          </p:nvSpPr>
          <p:spPr>
            <a:xfrm flipH="false" flipV="false" rot="0">
              <a:off x="0" y="0"/>
              <a:ext cx="12675393" cy="2929930"/>
            </a:xfrm>
            <a:custGeom>
              <a:avLst/>
              <a:gdLst/>
              <a:ahLst/>
              <a:cxnLst/>
              <a:rect r="r" b="b" t="t" l="l"/>
              <a:pathLst>
                <a:path h="2929930" w="12675393">
                  <a:moveTo>
                    <a:pt x="0" y="0"/>
                  </a:moveTo>
                  <a:lnTo>
                    <a:pt x="12675393" y="0"/>
                  </a:lnTo>
                  <a:lnTo>
                    <a:pt x="12675393" y="2929930"/>
                  </a:lnTo>
                  <a:lnTo>
                    <a:pt x="0" y="2929930"/>
                  </a:lnTo>
                  <a:close/>
                </a:path>
              </a:pathLst>
            </a:custGeom>
            <a:solidFill>
              <a:srgbClr val="000000">
                <a:alpha val="0"/>
              </a:srgbClr>
            </a:solidFill>
          </p:spPr>
        </p:sp>
        <p:sp>
          <p:nvSpPr>
            <p:cNvPr name="TextBox 12" id="12"/>
            <p:cNvSpPr txBox="true"/>
            <p:nvPr/>
          </p:nvSpPr>
          <p:spPr>
            <a:xfrm>
              <a:off x="0" y="-95250"/>
              <a:ext cx="12675393" cy="3025180"/>
            </a:xfrm>
            <a:prstGeom prst="rect">
              <a:avLst/>
            </a:prstGeom>
          </p:spPr>
          <p:txBody>
            <a:bodyPr anchor="t" rtlCol="false" tIns="0" lIns="0" bIns="0" rIns="0"/>
            <a:lstStyle/>
            <a:p>
              <a:pPr algn="l">
                <a:lnSpc>
                  <a:spcPts val="3437"/>
                </a:lnSpc>
              </a:pPr>
              <a:r>
                <a:rPr lang="en-US" sz="2125">
                  <a:solidFill>
                    <a:srgbClr val="D6E5EF"/>
                  </a:solidFill>
                  <a:latin typeface="Source Sans Pro"/>
                  <a:ea typeface="Source Sans Pro"/>
                  <a:cs typeface="Source Sans Pro"/>
                  <a:sym typeface="Source Sans Pro"/>
                </a:rPr>
                <a:t>Serverless computing represents a radical shift in how applications are built and deployed. It abstracts away the complexities of server management, allowing developers to focus solely on writing code. This approach promises to revolutionize modern computing, offering unparalleled scalability, cost-efficiency, and operational simplicity.</a:t>
              </a:r>
            </a:p>
          </p:txBody>
        </p:sp>
      </p:grpSp>
      <p:grpSp>
        <p:nvGrpSpPr>
          <p:cNvPr name="Group 13" id="13"/>
          <p:cNvGrpSpPr/>
          <p:nvPr/>
        </p:nvGrpSpPr>
        <p:grpSpPr>
          <a:xfrm rot="0">
            <a:off x="7819727" y="5694164"/>
            <a:ext cx="9506545" cy="439490"/>
            <a:chOff x="0" y="0"/>
            <a:chExt cx="12675393" cy="585987"/>
          </a:xfrm>
        </p:grpSpPr>
        <p:sp>
          <p:nvSpPr>
            <p:cNvPr name="Freeform 14" id="14"/>
            <p:cNvSpPr/>
            <p:nvPr/>
          </p:nvSpPr>
          <p:spPr>
            <a:xfrm flipH="false" flipV="false" rot="0">
              <a:off x="0" y="0"/>
              <a:ext cx="12675393" cy="585987"/>
            </a:xfrm>
            <a:custGeom>
              <a:avLst/>
              <a:gdLst/>
              <a:ahLst/>
              <a:cxnLst/>
              <a:rect r="r" b="b" t="t" l="l"/>
              <a:pathLst>
                <a:path h="585987" w="12675393">
                  <a:moveTo>
                    <a:pt x="0" y="0"/>
                  </a:moveTo>
                  <a:lnTo>
                    <a:pt x="12675393" y="0"/>
                  </a:lnTo>
                  <a:lnTo>
                    <a:pt x="12675393" y="585987"/>
                  </a:lnTo>
                  <a:lnTo>
                    <a:pt x="0" y="585987"/>
                  </a:lnTo>
                  <a:close/>
                </a:path>
              </a:pathLst>
            </a:custGeom>
            <a:solidFill>
              <a:srgbClr val="000000">
                <a:alpha val="0"/>
              </a:srgbClr>
            </a:solidFill>
          </p:spPr>
        </p:sp>
        <p:sp>
          <p:nvSpPr>
            <p:cNvPr name="TextBox 15" id="15"/>
            <p:cNvSpPr txBox="true"/>
            <p:nvPr/>
          </p:nvSpPr>
          <p:spPr>
            <a:xfrm>
              <a:off x="0" y="-95250"/>
              <a:ext cx="12675393" cy="681237"/>
            </a:xfrm>
            <a:prstGeom prst="rect">
              <a:avLst/>
            </a:prstGeom>
          </p:spPr>
          <p:txBody>
            <a:bodyPr anchor="t" rtlCol="false" tIns="0" lIns="0" bIns="0" rIns="0"/>
            <a:lstStyle/>
            <a:p>
              <a:pPr algn="l">
                <a:lnSpc>
                  <a:spcPts val="3437"/>
                </a:lnSpc>
              </a:pPr>
              <a:r>
                <a:rPr lang="en-US" sz="2125">
                  <a:solidFill>
                    <a:srgbClr val="D6E5EF"/>
                  </a:solidFill>
                  <a:latin typeface="Source Sans Pro"/>
                  <a:ea typeface="Source Sans Pro"/>
                  <a:cs typeface="Source Sans Pro"/>
                  <a:sym typeface="Source Sans Pro"/>
                </a:rPr>
                <a:t>By: </a:t>
              </a:r>
            </a:p>
          </p:txBody>
        </p:sp>
      </p:grpSp>
      <p:grpSp>
        <p:nvGrpSpPr>
          <p:cNvPr name="Group 16" id="16"/>
          <p:cNvGrpSpPr/>
          <p:nvPr/>
        </p:nvGrpSpPr>
        <p:grpSpPr>
          <a:xfrm rot="0">
            <a:off x="7819727" y="6438454"/>
            <a:ext cx="9506545" cy="448121"/>
            <a:chOff x="0" y="0"/>
            <a:chExt cx="12675393" cy="597495"/>
          </a:xfrm>
        </p:grpSpPr>
        <p:sp>
          <p:nvSpPr>
            <p:cNvPr name="Freeform 17" id="17"/>
            <p:cNvSpPr/>
            <p:nvPr/>
          </p:nvSpPr>
          <p:spPr>
            <a:xfrm flipH="false" flipV="false" rot="0">
              <a:off x="0" y="0"/>
              <a:ext cx="12675393" cy="597495"/>
            </a:xfrm>
            <a:custGeom>
              <a:avLst/>
              <a:gdLst/>
              <a:ahLst/>
              <a:cxnLst/>
              <a:rect r="r" b="b" t="t" l="l"/>
              <a:pathLst>
                <a:path h="597495" w="12675393">
                  <a:moveTo>
                    <a:pt x="0" y="0"/>
                  </a:moveTo>
                  <a:lnTo>
                    <a:pt x="12675393" y="0"/>
                  </a:lnTo>
                  <a:lnTo>
                    <a:pt x="12675393" y="597495"/>
                  </a:lnTo>
                  <a:lnTo>
                    <a:pt x="0" y="597495"/>
                  </a:lnTo>
                  <a:close/>
                </a:path>
              </a:pathLst>
            </a:custGeom>
            <a:solidFill>
              <a:srgbClr val="000000">
                <a:alpha val="0"/>
              </a:srgbClr>
            </a:solidFill>
          </p:spPr>
        </p:sp>
        <p:sp>
          <p:nvSpPr>
            <p:cNvPr name="TextBox 18" id="18"/>
            <p:cNvSpPr txBox="true"/>
            <p:nvPr/>
          </p:nvSpPr>
          <p:spPr>
            <a:xfrm>
              <a:off x="0" y="-95250"/>
              <a:ext cx="12675393" cy="692745"/>
            </a:xfrm>
            <a:prstGeom prst="rect">
              <a:avLst/>
            </a:prstGeom>
          </p:spPr>
          <p:txBody>
            <a:bodyPr anchor="t" rtlCol="false" tIns="0" lIns="0" bIns="0" rIns="0"/>
            <a:lstStyle/>
            <a:p>
              <a:pPr algn="l">
                <a:lnSpc>
                  <a:spcPts val="3437"/>
                </a:lnSpc>
              </a:pPr>
              <a:r>
                <a:rPr lang="en-US" sz="2125">
                  <a:solidFill>
                    <a:srgbClr val="D6E5EF"/>
                  </a:solidFill>
                  <a:latin typeface="Source Sans Pro"/>
                  <a:ea typeface="Source Sans Pro"/>
                  <a:cs typeface="Source Sans Pro"/>
                  <a:sym typeface="Source Sans Pro"/>
                </a:rPr>
                <a:t> Sarthak Chavan</a:t>
              </a:r>
            </a:p>
          </p:txBody>
        </p:sp>
      </p:grpSp>
      <p:grpSp>
        <p:nvGrpSpPr>
          <p:cNvPr name="Group 19" id="19"/>
          <p:cNvGrpSpPr/>
          <p:nvPr/>
        </p:nvGrpSpPr>
        <p:grpSpPr>
          <a:xfrm rot="0">
            <a:off x="7819727" y="7191375"/>
            <a:ext cx="9506545" cy="439490"/>
            <a:chOff x="0" y="0"/>
            <a:chExt cx="12675393" cy="585987"/>
          </a:xfrm>
        </p:grpSpPr>
        <p:sp>
          <p:nvSpPr>
            <p:cNvPr name="Freeform 20" id="20"/>
            <p:cNvSpPr/>
            <p:nvPr/>
          </p:nvSpPr>
          <p:spPr>
            <a:xfrm flipH="false" flipV="false" rot="0">
              <a:off x="0" y="0"/>
              <a:ext cx="12675393" cy="585987"/>
            </a:xfrm>
            <a:custGeom>
              <a:avLst/>
              <a:gdLst/>
              <a:ahLst/>
              <a:cxnLst/>
              <a:rect r="r" b="b" t="t" l="l"/>
              <a:pathLst>
                <a:path h="585987" w="12675393">
                  <a:moveTo>
                    <a:pt x="0" y="0"/>
                  </a:moveTo>
                  <a:lnTo>
                    <a:pt x="12675393" y="0"/>
                  </a:lnTo>
                  <a:lnTo>
                    <a:pt x="12675393" y="585987"/>
                  </a:lnTo>
                  <a:lnTo>
                    <a:pt x="0" y="585987"/>
                  </a:lnTo>
                  <a:close/>
                </a:path>
              </a:pathLst>
            </a:custGeom>
            <a:solidFill>
              <a:srgbClr val="000000">
                <a:alpha val="0"/>
              </a:srgbClr>
            </a:solidFill>
          </p:spPr>
        </p:sp>
        <p:sp>
          <p:nvSpPr>
            <p:cNvPr name="TextBox 21" id="21"/>
            <p:cNvSpPr txBox="true"/>
            <p:nvPr/>
          </p:nvSpPr>
          <p:spPr>
            <a:xfrm>
              <a:off x="0" y="-95250"/>
              <a:ext cx="12675393" cy="681237"/>
            </a:xfrm>
            <a:prstGeom prst="rect">
              <a:avLst/>
            </a:prstGeom>
          </p:spPr>
          <p:txBody>
            <a:bodyPr anchor="t" rtlCol="false" tIns="0" lIns="0" bIns="0" rIns="0"/>
            <a:lstStyle/>
            <a:p>
              <a:pPr algn="l">
                <a:lnSpc>
                  <a:spcPts val="3437"/>
                </a:lnSpc>
              </a:pPr>
              <a:r>
                <a:rPr lang="en-US" sz="2125">
                  <a:solidFill>
                    <a:srgbClr val="D6E5EF"/>
                  </a:solidFill>
                  <a:latin typeface="Source Sans Pro"/>
                  <a:ea typeface="Source Sans Pro"/>
                  <a:cs typeface="Source Sans Pro"/>
                  <a:sym typeface="Source Sans Pro"/>
                </a:rPr>
                <a:t>Harshwardhan Chinchkhedkar</a:t>
              </a:r>
            </a:p>
          </p:txBody>
        </p:sp>
      </p:grpSp>
      <p:grpSp>
        <p:nvGrpSpPr>
          <p:cNvPr name="Group 22" id="22"/>
          <p:cNvGrpSpPr/>
          <p:nvPr/>
        </p:nvGrpSpPr>
        <p:grpSpPr>
          <a:xfrm rot="0">
            <a:off x="7819727" y="7939980"/>
            <a:ext cx="9506545" cy="403352"/>
            <a:chOff x="0" y="0"/>
            <a:chExt cx="12675393" cy="537803"/>
          </a:xfrm>
        </p:grpSpPr>
        <p:sp>
          <p:nvSpPr>
            <p:cNvPr name="Freeform 23" id="23"/>
            <p:cNvSpPr/>
            <p:nvPr/>
          </p:nvSpPr>
          <p:spPr>
            <a:xfrm flipH="false" flipV="false" rot="0">
              <a:off x="0" y="0"/>
              <a:ext cx="12675393" cy="537803"/>
            </a:xfrm>
            <a:custGeom>
              <a:avLst/>
              <a:gdLst/>
              <a:ahLst/>
              <a:cxnLst/>
              <a:rect r="r" b="b" t="t" l="l"/>
              <a:pathLst>
                <a:path h="537803" w="12675393">
                  <a:moveTo>
                    <a:pt x="0" y="0"/>
                  </a:moveTo>
                  <a:lnTo>
                    <a:pt x="12675393" y="0"/>
                  </a:lnTo>
                  <a:lnTo>
                    <a:pt x="12675393" y="537803"/>
                  </a:lnTo>
                  <a:lnTo>
                    <a:pt x="0" y="537803"/>
                  </a:lnTo>
                  <a:close/>
                </a:path>
              </a:pathLst>
            </a:custGeom>
            <a:solidFill>
              <a:srgbClr val="000000">
                <a:alpha val="0"/>
              </a:srgbClr>
            </a:solidFill>
          </p:spPr>
        </p:sp>
        <p:sp>
          <p:nvSpPr>
            <p:cNvPr name="TextBox 24" id="24"/>
            <p:cNvSpPr txBox="true"/>
            <p:nvPr/>
          </p:nvSpPr>
          <p:spPr>
            <a:xfrm>
              <a:off x="0" y="-95250"/>
              <a:ext cx="12675393" cy="633053"/>
            </a:xfrm>
            <a:prstGeom prst="rect">
              <a:avLst/>
            </a:prstGeom>
          </p:spPr>
          <p:txBody>
            <a:bodyPr anchor="t" rtlCol="false" tIns="0" lIns="0" bIns="0" rIns="0"/>
            <a:lstStyle/>
            <a:p>
              <a:pPr algn="l">
                <a:lnSpc>
                  <a:spcPts val="3437"/>
                </a:lnSpc>
              </a:pPr>
              <a:r>
                <a:rPr lang="en-US" sz="2125">
                  <a:solidFill>
                    <a:srgbClr val="D6E5EF"/>
                  </a:solidFill>
                  <a:latin typeface="Source Sans Pro"/>
                  <a:ea typeface="Source Sans Pro"/>
                  <a:cs typeface="Source Sans Pro"/>
                  <a:sym typeface="Source Sans Pro"/>
                </a:rPr>
                <a:t>Yash  Chikhale</a:t>
              </a:r>
            </a:p>
          </p:txBody>
        </p:sp>
      </p:grpSp>
      <p:grpSp>
        <p:nvGrpSpPr>
          <p:cNvPr name="Group 25" id="25"/>
          <p:cNvGrpSpPr/>
          <p:nvPr/>
        </p:nvGrpSpPr>
        <p:grpSpPr>
          <a:xfrm rot="0">
            <a:off x="7819727" y="8688586"/>
            <a:ext cx="9506545" cy="439490"/>
            <a:chOff x="0" y="0"/>
            <a:chExt cx="12675393" cy="585987"/>
          </a:xfrm>
        </p:grpSpPr>
        <p:sp>
          <p:nvSpPr>
            <p:cNvPr name="Freeform 26" id="26"/>
            <p:cNvSpPr/>
            <p:nvPr/>
          </p:nvSpPr>
          <p:spPr>
            <a:xfrm flipH="false" flipV="false" rot="0">
              <a:off x="0" y="0"/>
              <a:ext cx="12675393" cy="585987"/>
            </a:xfrm>
            <a:custGeom>
              <a:avLst/>
              <a:gdLst/>
              <a:ahLst/>
              <a:cxnLst/>
              <a:rect r="r" b="b" t="t" l="l"/>
              <a:pathLst>
                <a:path h="585987" w="12675393">
                  <a:moveTo>
                    <a:pt x="0" y="0"/>
                  </a:moveTo>
                  <a:lnTo>
                    <a:pt x="12675393" y="0"/>
                  </a:lnTo>
                  <a:lnTo>
                    <a:pt x="12675393" y="585987"/>
                  </a:lnTo>
                  <a:lnTo>
                    <a:pt x="0" y="585987"/>
                  </a:lnTo>
                  <a:close/>
                </a:path>
              </a:pathLst>
            </a:custGeom>
            <a:solidFill>
              <a:srgbClr val="000000">
                <a:alpha val="0"/>
              </a:srgbClr>
            </a:solidFill>
          </p:spPr>
        </p:sp>
        <p:sp>
          <p:nvSpPr>
            <p:cNvPr name="TextBox 27" id="27"/>
            <p:cNvSpPr txBox="true"/>
            <p:nvPr/>
          </p:nvSpPr>
          <p:spPr>
            <a:xfrm>
              <a:off x="0" y="-95250"/>
              <a:ext cx="12675393" cy="681237"/>
            </a:xfrm>
            <a:prstGeom prst="rect">
              <a:avLst/>
            </a:prstGeom>
          </p:spPr>
          <p:txBody>
            <a:bodyPr anchor="t" rtlCol="false" tIns="0" lIns="0" bIns="0" rIns="0"/>
            <a:lstStyle/>
            <a:p>
              <a:pPr algn="l">
                <a:lnSpc>
                  <a:spcPts val="3437"/>
                </a:lnSpc>
              </a:pPr>
              <a:r>
                <a:rPr lang="en-US" sz="2125">
                  <a:solidFill>
                    <a:srgbClr val="D6E5EF"/>
                  </a:solidFill>
                  <a:latin typeface="Source Sans Pro"/>
                  <a:ea typeface="Source Sans Pro"/>
                  <a:cs typeface="Source Sans Pro"/>
                  <a:sym typeface="Source Sans Pro"/>
                </a:rPr>
                <a:t>Kunal Ailsinghani</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2"/>
            <a:stretch>
              <a:fillRect l="0" t="0" r="0" b="0"/>
            </a:stretch>
          </a:blipFill>
        </p:spPr>
      </p:sp>
      <p:grpSp>
        <p:nvGrpSpPr>
          <p:cNvPr name="Group 7" id="7"/>
          <p:cNvGrpSpPr/>
          <p:nvPr/>
        </p:nvGrpSpPr>
        <p:grpSpPr>
          <a:xfrm rot="0">
            <a:off x="7905155" y="1346299"/>
            <a:ext cx="9335691" cy="2047875"/>
            <a:chOff x="0" y="0"/>
            <a:chExt cx="12447588" cy="2730500"/>
          </a:xfrm>
        </p:grpSpPr>
        <p:sp>
          <p:nvSpPr>
            <p:cNvPr name="Freeform 8" id="8"/>
            <p:cNvSpPr/>
            <p:nvPr/>
          </p:nvSpPr>
          <p:spPr>
            <a:xfrm flipH="false" flipV="false" rot="0">
              <a:off x="0" y="0"/>
              <a:ext cx="12447588" cy="2730500"/>
            </a:xfrm>
            <a:custGeom>
              <a:avLst/>
              <a:gdLst/>
              <a:ahLst/>
              <a:cxnLst/>
              <a:rect r="r" b="b" t="t" l="l"/>
              <a:pathLst>
                <a:path h="2730500" w="12447588">
                  <a:moveTo>
                    <a:pt x="0" y="0"/>
                  </a:moveTo>
                  <a:lnTo>
                    <a:pt x="12447588" y="0"/>
                  </a:lnTo>
                  <a:lnTo>
                    <a:pt x="12447588" y="2730500"/>
                  </a:lnTo>
                  <a:lnTo>
                    <a:pt x="0" y="2730500"/>
                  </a:lnTo>
                  <a:close/>
                </a:path>
              </a:pathLst>
            </a:custGeom>
            <a:solidFill>
              <a:srgbClr val="000000">
                <a:alpha val="0"/>
              </a:srgbClr>
            </a:solidFill>
          </p:spPr>
        </p:sp>
        <p:sp>
          <p:nvSpPr>
            <p:cNvPr name="TextBox 9" id="9"/>
            <p:cNvSpPr txBox="true"/>
            <p:nvPr/>
          </p:nvSpPr>
          <p:spPr>
            <a:xfrm>
              <a:off x="0" y="-19050"/>
              <a:ext cx="12447588" cy="2749550"/>
            </a:xfrm>
            <a:prstGeom prst="rect">
              <a:avLst/>
            </a:prstGeom>
          </p:spPr>
          <p:txBody>
            <a:bodyPr anchor="t" rtlCol="false" tIns="0" lIns="0" bIns="0" rIns="0"/>
            <a:lstStyle/>
            <a:p>
              <a:pPr algn="l">
                <a:lnSpc>
                  <a:spcPts val="6875"/>
                </a:lnSpc>
              </a:pPr>
              <a:r>
                <a:rPr lang="en-US" sz="5500">
                  <a:solidFill>
                    <a:srgbClr val="F98AC7"/>
                  </a:solidFill>
                  <a:latin typeface="Lora"/>
                  <a:ea typeface="Lora"/>
                  <a:cs typeface="Lora"/>
                  <a:sym typeface="Lora"/>
                </a:rPr>
                <a:t>Security in Serverless computing</a:t>
              </a:r>
            </a:p>
          </p:txBody>
        </p:sp>
      </p:grpSp>
      <p:grpSp>
        <p:nvGrpSpPr>
          <p:cNvPr name="Group 10" id="10"/>
          <p:cNvGrpSpPr/>
          <p:nvPr/>
        </p:nvGrpSpPr>
        <p:grpSpPr>
          <a:xfrm rot="0">
            <a:off x="7905155" y="3555057"/>
            <a:ext cx="9335691" cy="478780"/>
            <a:chOff x="0" y="0"/>
            <a:chExt cx="12447588" cy="638373"/>
          </a:xfrm>
        </p:grpSpPr>
        <p:sp>
          <p:nvSpPr>
            <p:cNvPr name="Freeform 11" id="11"/>
            <p:cNvSpPr/>
            <p:nvPr/>
          </p:nvSpPr>
          <p:spPr>
            <a:xfrm flipH="false" flipV="false" rot="0">
              <a:off x="0" y="0"/>
              <a:ext cx="12447588" cy="638373"/>
            </a:xfrm>
            <a:custGeom>
              <a:avLst/>
              <a:gdLst/>
              <a:ahLst/>
              <a:cxnLst/>
              <a:rect r="r" b="b" t="t" l="l"/>
              <a:pathLst>
                <a:path h="638373" w="12447588">
                  <a:moveTo>
                    <a:pt x="0" y="0"/>
                  </a:moveTo>
                  <a:lnTo>
                    <a:pt x="12447588" y="0"/>
                  </a:lnTo>
                  <a:lnTo>
                    <a:pt x="12447588" y="638373"/>
                  </a:lnTo>
                  <a:lnTo>
                    <a:pt x="0" y="638373"/>
                  </a:lnTo>
                  <a:close/>
                </a:path>
              </a:pathLst>
            </a:custGeom>
            <a:solidFill>
              <a:srgbClr val="000000">
                <a:alpha val="0"/>
              </a:srgbClr>
            </a:solidFill>
          </p:spPr>
        </p:sp>
        <p:sp>
          <p:nvSpPr>
            <p:cNvPr name="TextBox 12" id="12"/>
            <p:cNvSpPr txBox="true"/>
            <p:nvPr/>
          </p:nvSpPr>
          <p:spPr>
            <a:xfrm>
              <a:off x="0" y="-95250"/>
              <a:ext cx="12447588" cy="733623"/>
            </a:xfrm>
            <a:prstGeom prst="rect">
              <a:avLst/>
            </a:prstGeom>
          </p:spPr>
          <p:txBody>
            <a:bodyPr anchor="t" rtlCol="false" tIns="0" lIns="0" bIns="0" rIns="0"/>
            <a:lstStyle/>
            <a:p>
              <a:pPr algn="l" marL="348754" indent="-174377" lvl="1">
                <a:lnSpc>
                  <a:spcPts val="3750"/>
                </a:lnSpc>
                <a:buFont typeface="Arial"/>
                <a:buChar char="•"/>
              </a:pPr>
              <a:r>
                <a:rPr lang="en-US" b="true" sz="2312">
                  <a:solidFill>
                    <a:srgbClr val="D6E5EF"/>
                  </a:solidFill>
                  <a:latin typeface="Source Sans Pro Bold"/>
                  <a:ea typeface="Source Sans Pro Bold"/>
                  <a:cs typeface="Source Sans Pro Bold"/>
                  <a:sym typeface="Source Sans Pro Bold"/>
                </a:rPr>
                <a:t>Multi-Tenancy Risks</a:t>
              </a:r>
              <a:r>
                <a:rPr lang="en-US" sz="2312">
                  <a:solidFill>
                    <a:srgbClr val="D6E5EF"/>
                  </a:solidFill>
                  <a:latin typeface="Source Sans Pro"/>
                  <a:ea typeface="Source Sans Pro"/>
                  <a:cs typeface="Source Sans Pro"/>
                  <a:sym typeface="Source Sans Pro"/>
                </a:rPr>
                <a:t> – Functions share infrastructure.</a:t>
              </a:r>
            </a:p>
          </p:txBody>
        </p:sp>
      </p:grpSp>
      <p:grpSp>
        <p:nvGrpSpPr>
          <p:cNvPr name="Group 13" id="13"/>
          <p:cNvGrpSpPr/>
          <p:nvPr/>
        </p:nvGrpSpPr>
        <p:grpSpPr>
          <a:xfrm rot="0">
            <a:off x="7905155" y="4138464"/>
            <a:ext cx="9335691" cy="957560"/>
            <a:chOff x="0" y="0"/>
            <a:chExt cx="12447588" cy="1276747"/>
          </a:xfrm>
        </p:grpSpPr>
        <p:sp>
          <p:nvSpPr>
            <p:cNvPr name="Freeform 14" id="14"/>
            <p:cNvSpPr/>
            <p:nvPr/>
          </p:nvSpPr>
          <p:spPr>
            <a:xfrm flipH="false" flipV="false" rot="0">
              <a:off x="0" y="0"/>
              <a:ext cx="12447588" cy="1276747"/>
            </a:xfrm>
            <a:custGeom>
              <a:avLst/>
              <a:gdLst/>
              <a:ahLst/>
              <a:cxnLst/>
              <a:rect r="r" b="b" t="t" l="l"/>
              <a:pathLst>
                <a:path h="1276747" w="12447588">
                  <a:moveTo>
                    <a:pt x="0" y="0"/>
                  </a:moveTo>
                  <a:lnTo>
                    <a:pt x="12447588" y="0"/>
                  </a:lnTo>
                  <a:lnTo>
                    <a:pt x="12447588" y="1276747"/>
                  </a:lnTo>
                  <a:lnTo>
                    <a:pt x="0" y="1276747"/>
                  </a:lnTo>
                  <a:close/>
                </a:path>
              </a:pathLst>
            </a:custGeom>
            <a:solidFill>
              <a:srgbClr val="000000">
                <a:alpha val="0"/>
              </a:srgbClr>
            </a:solidFill>
          </p:spPr>
        </p:sp>
        <p:sp>
          <p:nvSpPr>
            <p:cNvPr name="TextBox 15" id="15"/>
            <p:cNvSpPr txBox="true"/>
            <p:nvPr/>
          </p:nvSpPr>
          <p:spPr>
            <a:xfrm>
              <a:off x="0" y="-95250"/>
              <a:ext cx="12447588" cy="1371997"/>
            </a:xfrm>
            <a:prstGeom prst="rect">
              <a:avLst/>
            </a:prstGeom>
          </p:spPr>
          <p:txBody>
            <a:bodyPr anchor="t" rtlCol="false" tIns="0" lIns="0" bIns="0" rIns="0"/>
            <a:lstStyle/>
            <a:p>
              <a:pPr algn="l" marL="348754" indent="-174377" lvl="1">
                <a:lnSpc>
                  <a:spcPts val="3750"/>
                </a:lnSpc>
                <a:buFont typeface="Arial"/>
                <a:buChar char="•"/>
              </a:pPr>
              <a:r>
                <a:rPr lang="en-US" b="true" sz="2312">
                  <a:solidFill>
                    <a:srgbClr val="D6E5EF"/>
                  </a:solidFill>
                  <a:latin typeface="Source Sans Pro Bold"/>
                  <a:ea typeface="Source Sans Pro Bold"/>
                  <a:cs typeface="Source Sans Pro Bold"/>
                  <a:sym typeface="Source Sans Pro Bold"/>
                </a:rPr>
                <a:t>Sandboxing for Isolation</a:t>
              </a:r>
              <a:r>
                <a:rPr lang="en-US" sz="2312">
                  <a:solidFill>
                    <a:srgbClr val="D6E5EF"/>
                  </a:solidFill>
                  <a:latin typeface="Source Sans Pro"/>
                  <a:ea typeface="Source Sans Pro"/>
                  <a:cs typeface="Source Sans Pro"/>
                  <a:sym typeface="Source Sans Pro"/>
                </a:rPr>
                <a:t> – Firecracker, gVisor prevent cross-function attacks.</a:t>
              </a:r>
            </a:p>
          </p:txBody>
        </p:sp>
      </p:grpSp>
      <p:grpSp>
        <p:nvGrpSpPr>
          <p:cNvPr name="Group 16" id="16"/>
          <p:cNvGrpSpPr/>
          <p:nvPr/>
        </p:nvGrpSpPr>
        <p:grpSpPr>
          <a:xfrm rot="0">
            <a:off x="7905155" y="5200650"/>
            <a:ext cx="9335691" cy="478780"/>
            <a:chOff x="0" y="0"/>
            <a:chExt cx="12447588" cy="638373"/>
          </a:xfrm>
        </p:grpSpPr>
        <p:sp>
          <p:nvSpPr>
            <p:cNvPr name="Freeform 17" id="17"/>
            <p:cNvSpPr/>
            <p:nvPr/>
          </p:nvSpPr>
          <p:spPr>
            <a:xfrm flipH="false" flipV="false" rot="0">
              <a:off x="0" y="0"/>
              <a:ext cx="12447588" cy="638373"/>
            </a:xfrm>
            <a:custGeom>
              <a:avLst/>
              <a:gdLst/>
              <a:ahLst/>
              <a:cxnLst/>
              <a:rect r="r" b="b" t="t" l="l"/>
              <a:pathLst>
                <a:path h="638373" w="12447588">
                  <a:moveTo>
                    <a:pt x="0" y="0"/>
                  </a:moveTo>
                  <a:lnTo>
                    <a:pt x="12447588" y="0"/>
                  </a:lnTo>
                  <a:lnTo>
                    <a:pt x="12447588" y="638373"/>
                  </a:lnTo>
                  <a:lnTo>
                    <a:pt x="0" y="638373"/>
                  </a:lnTo>
                  <a:close/>
                </a:path>
              </a:pathLst>
            </a:custGeom>
            <a:solidFill>
              <a:srgbClr val="000000">
                <a:alpha val="0"/>
              </a:srgbClr>
            </a:solidFill>
          </p:spPr>
        </p:sp>
        <p:sp>
          <p:nvSpPr>
            <p:cNvPr name="TextBox 18" id="18"/>
            <p:cNvSpPr txBox="true"/>
            <p:nvPr/>
          </p:nvSpPr>
          <p:spPr>
            <a:xfrm>
              <a:off x="0" y="-95250"/>
              <a:ext cx="12447588" cy="733623"/>
            </a:xfrm>
            <a:prstGeom prst="rect">
              <a:avLst/>
            </a:prstGeom>
          </p:spPr>
          <p:txBody>
            <a:bodyPr anchor="t" rtlCol="false" tIns="0" lIns="0" bIns="0" rIns="0"/>
            <a:lstStyle/>
            <a:p>
              <a:pPr algn="l" marL="348754" indent="-174377" lvl="1">
                <a:lnSpc>
                  <a:spcPts val="3750"/>
                </a:lnSpc>
                <a:buFont typeface="Arial"/>
                <a:buChar char="•"/>
              </a:pPr>
              <a:r>
                <a:rPr lang="en-US" b="true" sz="2312">
                  <a:solidFill>
                    <a:srgbClr val="D6E5EF"/>
                  </a:solidFill>
                  <a:latin typeface="Source Sans Pro Bold"/>
                  <a:ea typeface="Source Sans Pro Bold"/>
                  <a:cs typeface="Source Sans Pro Bold"/>
                  <a:sym typeface="Source Sans Pro Bold"/>
                </a:rPr>
                <a:t>Common Security Risks:</a:t>
              </a:r>
            </a:p>
          </p:txBody>
        </p:sp>
      </p:grpSp>
      <p:grpSp>
        <p:nvGrpSpPr>
          <p:cNvPr name="Group 19" id="19"/>
          <p:cNvGrpSpPr/>
          <p:nvPr/>
        </p:nvGrpSpPr>
        <p:grpSpPr>
          <a:xfrm rot="0">
            <a:off x="7905155" y="6015930"/>
            <a:ext cx="9335691" cy="478780"/>
            <a:chOff x="0" y="0"/>
            <a:chExt cx="12447588" cy="638373"/>
          </a:xfrm>
        </p:grpSpPr>
        <p:sp>
          <p:nvSpPr>
            <p:cNvPr name="Freeform 20" id="20"/>
            <p:cNvSpPr/>
            <p:nvPr/>
          </p:nvSpPr>
          <p:spPr>
            <a:xfrm flipH="false" flipV="false" rot="0">
              <a:off x="0" y="0"/>
              <a:ext cx="12447588" cy="638373"/>
            </a:xfrm>
            <a:custGeom>
              <a:avLst/>
              <a:gdLst/>
              <a:ahLst/>
              <a:cxnLst/>
              <a:rect r="r" b="b" t="t" l="l"/>
              <a:pathLst>
                <a:path h="638373" w="12447588">
                  <a:moveTo>
                    <a:pt x="0" y="0"/>
                  </a:moveTo>
                  <a:lnTo>
                    <a:pt x="12447588" y="0"/>
                  </a:lnTo>
                  <a:lnTo>
                    <a:pt x="12447588" y="638373"/>
                  </a:lnTo>
                  <a:lnTo>
                    <a:pt x="0" y="638373"/>
                  </a:lnTo>
                  <a:close/>
                </a:path>
              </a:pathLst>
            </a:custGeom>
            <a:solidFill>
              <a:srgbClr val="000000">
                <a:alpha val="0"/>
              </a:srgbClr>
            </a:solidFill>
          </p:spPr>
        </p:sp>
        <p:sp>
          <p:nvSpPr>
            <p:cNvPr name="TextBox 21" id="21"/>
            <p:cNvSpPr txBox="true"/>
            <p:nvPr/>
          </p:nvSpPr>
          <p:spPr>
            <a:xfrm>
              <a:off x="0" y="-95250"/>
              <a:ext cx="12447588" cy="733623"/>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             Privilege escalation.</a:t>
              </a:r>
            </a:p>
          </p:txBody>
        </p:sp>
      </p:grpSp>
      <p:grpSp>
        <p:nvGrpSpPr>
          <p:cNvPr name="Group 22" id="22"/>
          <p:cNvGrpSpPr/>
          <p:nvPr/>
        </p:nvGrpSpPr>
        <p:grpSpPr>
          <a:xfrm rot="0">
            <a:off x="7905155" y="6831211"/>
            <a:ext cx="9335691" cy="478780"/>
            <a:chOff x="0" y="0"/>
            <a:chExt cx="12447588" cy="638373"/>
          </a:xfrm>
        </p:grpSpPr>
        <p:sp>
          <p:nvSpPr>
            <p:cNvPr name="Freeform 23" id="23"/>
            <p:cNvSpPr/>
            <p:nvPr/>
          </p:nvSpPr>
          <p:spPr>
            <a:xfrm flipH="false" flipV="false" rot="0">
              <a:off x="0" y="0"/>
              <a:ext cx="12447588" cy="638373"/>
            </a:xfrm>
            <a:custGeom>
              <a:avLst/>
              <a:gdLst/>
              <a:ahLst/>
              <a:cxnLst/>
              <a:rect r="r" b="b" t="t" l="l"/>
              <a:pathLst>
                <a:path h="638373" w="12447588">
                  <a:moveTo>
                    <a:pt x="0" y="0"/>
                  </a:moveTo>
                  <a:lnTo>
                    <a:pt x="12447588" y="0"/>
                  </a:lnTo>
                  <a:lnTo>
                    <a:pt x="12447588" y="638373"/>
                  </a:lnTo>
                  <a:lnTo>
                    <a:pt x="0" y="638373"/>
                  </a:lnTo>
                  <a:close/>
                </a:path>
              </a:pathLst>
            </a:custGeom>
            <a:solidFill>
              <a:srgbClr val="000000">
                <a:alpha val="0"/>
              </a:srgbClr>
            </a:solidFill>
          </p:spPr>
        </p:sp>
        <p:sp>
          <p:nvSpPr>
            <p:cNvPr name="TextBox 24" id="24"/>
            <p:cNvSpPr txBox="true"/>
            <p:nvPr/>
          </p:nvSpPr>
          <p:spPr>
            <a:xfrm>
              <a:off x="0" y="-95250"/>
              <a:ext cx="12447588" cy="733623"/>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             Data leakage.</a:t>
              </a:r>
            </a:p>
          </p:txBody>
        </p:sp>
      </p:grpSp>
      <p:grpSp>
        <p:nvGrpSpPr>
          <p:cNvPr name="Group 25" id="25"/>
          <p:cNvGrpSpPr/>
          <p:nvPr/>
        </p:nvGrpSpPr>
        <p:grpSpPr>
          <a:xfrm rot="0">
            <a:off x="7905155" y="7646491"/>
            <a:ext cx="9335691" cy="478780"/>
            <a:chOff x="0" y="0"/>
            <a:chExt cx="12447588" cy="638373"/>
          </a:xfrm>
        </p:grpSpPr>
        <p:sp>
          <p:nvSpPr>
            <p:cNvPr name="Freeform 26" id="26"/>
            <p:cNvSpPr/>
            <p:nvPr/>
          </p:nvSpPr>
          <p:spPr>
            <a:xfrm flipH="false" flipV="false" rot="0">
              <a:off x="0" y="0"/>
              <a:ext cx="12447588" cy="638373"/>
            </a:xfrm>
            <a:custGeom>
              <a:avLst/>
              <a:gdLst/>
              <a:ahLst/>
              <a:cxnLst/>
              <a:rect r="r" b="b" t="t" l="l"/>
              <a:pathLst>
                <a:path h="638373" w="12447588">
                  <a:moveTo>
                    <a:pt x="0" y="0"/>
                  </a:moveTo>
                  <a:lnTo>
                    <a:pt x="12447588" y="0"/>
                  </a:lnTo>
                  <a:lnTo>
                    <a:pt x="12447588" y="638373"/>
                  </a:lnTo>
                  <a:lnTo>
                    <a:pt x="0" y="638373"/>
                  </a:lnTo>
                  <a:close/>
                </a:path>
              </a:pathLst>
            </a:custGeom>
            <a:solidFill>
              <a:srgbClr val="000000">
                <a:alpha val="0"/>
              </a:srgbClr>
            </a:solidFill>
          </p:spPr>
        </p:sp>
        <p:sp>
          <p:nvSpPr>
            <p:cNvPr name="TextBox 27" id="27"/>
            <p:cNvSpPr txBox="true"/>
            <p:nvPr/>
          </p:nvSpPr>
          <p:spPr>
            <a:xfrm>
              <a:off x="0" y="-95250"/>
              <a:ext cx="12447588" cy="733623"/>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             Insecure dependencies.</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Freeform 6" id="6" descr="preencoded.png">
            <a:hlinkClick r:id="rId3"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2"/>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grpSp>
        <p:nvGrpSpPr>
          <p:cNvPr name="Group 8" id="8"/>
          <p:cNvGrpSpPr/>
          <p:nvPr/>
        </p:nvGrpSpPr>
        <p:grpSpPr>
          <a:xfrm rot="0">
            <a:off x="1047155" y="2633067"/>
            <a:ext cx="7528917" cy="1181100"/>
            <a:chOff x="0" y="0"/>
            <a:chExt cx="10038557" cy="1574800"/>
          </a:xfrm>
        </p:grpSpPr>
        <p:sp>
          <p:nvSpPr>
            <p:cNvPr name="Freeform 9" id="9"/>
            <p:cNvSpPr/>
            <p:nvPr/>
          </p:nvSpPr>
          <p:spPr>
            <a:xfrm flipH="false" flipV="false" rot="0">
              <a:off x="0" y="0"/>
              <a:ext cx="10038557" cy="1574800"/>
            </a:xfrm>
            <a:custGeom>
              <a:avLst/>
              <a:gdLst/>
              <a:ahLst/>
              <a:cxnLst/>
              <a:rect r="r" b="b" t="t" l="l"/>
              <a:pathLst>
                <a:path h="1574800" w="10038557">
                  <a:moveTo>
                    <a:pt x="0" y="0"/>
                  </a:moveTo>
                  <a:lnTo>
                    <a:pt x="10038557" y="0"/>
                  </a:lnTo>
                  <a:lnTo>
                    <a:pt x="10038557" y="1574800"/>
                  </a:lnTo>
                  <a:lnTo>
                    <a:pt x="0" y="1574800"/>
                  </a:lnTo>
                  <a:close/>
                </a:path>
              </a:pathLst>
            </a:custGeom>
            <a:solidFill>
              <a:srgbClr val="000000">
                <a:alpha val="0"/>
              </a:srgbClr>
            </a:solidFill>
          </p:spPr>
        </p:sp>
        <p:sp>
          <p:nvSpPr>
            <p:cNvPr name="TextBox 10" id="10"/>
            <p:cNvSpPr txBox="true"/>
            <p:nvPr/>
          </p:nvSpPr>
          <p:spPr>
            <a:xfrm>
              <a:off x="0" y="-19050"/>
              <a:ext cx="10038557" cy="1593850"/>
            </a:xfrm>
            <a:prstGeom prst="rect">
              <a:avLst/>
            </a:prstGeom>
          </p:spPr>
          <p:txBody>
            <a:bodyPr anchor="t" rtlCol="false" tIns="0" lIns="0" bIns="0" rIns="0"/>
            <a:lstStyle/>
            <a:p>
              <a:pPr algn="l">
                <a:lnSpc>
                  <a:spcPts val="6875"/>
                </a:lnSpc>
              </a:pPr>
              <a:r>
                <a:rPr lang="en-US" sz="5500">
                  <a:solidFill>
                    <a:srgbClr val="F98AC7"/>
                  </a:solidFill>
                  <a:latin typeface="Lora"/>
                  <a:ea typeface="Lora"/>
                  <a:cs typeface="Lora"/>
                  <a:sym typeface="Lora"/>
                </a:rPr>
                <a:t>Security Best Practices</a:t>
              </a:r>
            </a:p>
          </p:txBody>
        </p:sp>
      </p:grpSp>
      <p:grpSp>
        <p:nvGrpSpPr>
          <p:cNvPr name="Group 11" id="11"/>
          <p:cNvGrpSpPr/>
          <p:nvPr/>
        </p:nvGrpSpPr>
        <p:grpSpPr>
          <a:xfrm rot="0">
            <a:off x="1047155" y="3961805"/>
            <a:ext cx="4518272" cy="1696491"/>
            <a:chOff x="0" y="0"/>
            <a:chExt cx="6024363" cy="2261988"/>
          </a:xfrm>
        </p:grpSpPr>
        <p:sp>
          <p:nvSpPr>
            <p:cNvPr name="Freeform 12" id="12"/>
            <p:cNvSpPr/>
            <p:nvPr/>
          </p:nvSpPr>
          <p:spPr>
            <a:xfrm flipH="false" flipV="false" rot="0">
              <a:off x="0" y="0"/>
              <a:ext cx="6024372" cy="2261997"/>
            </a:xfrm>
            <a:custGeom>
              <a:avLst/>
              <a:gdLst/>
              <a:ahLst/>
              <a:cxnLst/>
              <a:rect r="r" b="b" t="t" l="l"/>
              <a:pathLst>
                <a:path h="2261997" w="6024372">
                  <a:moveTo>
                    <a:pt x="0" y="59817"/>
                  </a:moveTo>
                  <a:cubicBezTo>
                    <a:pt x="0" y="26797"/>
                    <a:pt x="26797" y="0"/>
                    <a:pt x="59817" y="0"/>
                  </a:cubicBezTo>
                  <a:lnTo>
                    <a:pt x="5964555" y="0"/>
                  </a:lnTo>
                  <a:cubicBezTo>
                    <a:pt x="5997575" y="0"/>
                    <a:pt x="6024372" y="26797"/>
                    <a:pt x="6024372" y="59817"/>
                  </a:cubicBezTo>
                  <a:lnTo>
                    <a:pt x="6024372" y="2202180"/>
                  </a:lnTo>
                  <a:cubicBezTo>
                    <a:pt x="6024372" y="2235200"/>
                    <a:pt x="5997575" y="2261997"/>
                    <a:pt x="5964555" y="2261997"/>
                  </a:cubicBezTo>
                  <a:lnTo>
                    <a:pt x="59817" y="2261997"/>
                  </a:lnTo>
                  <a:cubicBezTo>
                    <a:pt x="26797" y="2261997"/>
                    <a:pt x="0" y="2235200"/>
                    <a:pt x="0" y="2202180"/>
                  </a:cubicBezTo>
                  <a:close/>
                </a:path>
              </a:pathLst>
            </a:custGeom>
            <a:solidFill>
              <a:srgbClr val="444752"/>
            </a:solidFill>
          </p:spPr>
        </p:sp>
      </p:grpSp>
      <p:grpSp>
        <p:nvGrpSpPr>
          <p:cNvPr name="Group 13" id="13"/>
          <p:cNvGrpSpPr/>
          <p:nvPr/>
        </p:nvGrpSpPr>
        <p:grpSpPr>
          <a:xfrm rot="0">
            <a:off x="1346299" y="4260949"/>
            <a:ext cx="3520231" cy="619422"/>
            <a:chOff x="0" y="0"/>
            <a:chExt cx="4693642" cy="825897"/>
          </a:xfrm>
        </p:grpSpPr>
        <p:sp>
          <p:nvSpPr>
            <p:cNvPr name="Freeform 14" id="14"/>
            <p:cNvSpPr/>
            <p:nvPr/>
          </p:nvSpPr>
          <p:spPr>
            <a:xfrm flipH="false" flipV="false" rot="0">
              <a:off x="0" y="0"/>
              <a:ext cx="4693642" cy="825897"/>
            </a:xfrm>
            <a:custGeom>
              <a:avLst/>
              <a:gdLst/>
              <a:ahLst/>
              <a:cxnLst/>
              <a:rect r="r" b="b" t="t" l="l"/>
              <a:pathLst>
                <a:path h="825897" w="4693642">
                  <a:moveTo>
                    <a:pt x="0" y="0"/>
                  </a:moveTo>
                  <a:lnTo>
                    <a:pt x="4693642" y="0"/>
                  </a:lnTo>
                  <a:lnTo>
                    <a:pt x="4693642" y="825897"/>
                  </a:lnTo>
                  <a:lnTo>
                    <a:pt x="0" y="825897"/>
                  </a:lnTo>
                  <a:close/>
                </a:path>
              </a:pathLst>
            </a:custGeom>
            <a:solidFill>
              <a:srgbClr val="000000">
                <a:alpha val="0"/>
              </a:srgbClr>
            </a:solidFill>
          </p:spPr>
        </p:sp>
        <p:sp>
          <p:nvSpPr>
            <p:cNvPr name="TextBox 15" id="15"/>
            <p:cNvSpPr txBox="true"/>
            <p:nvPr/>
          </p:nvSpPr>
          <p:spPr>
            <a:xfrm>
              <a:off x="0" y="-19050"/>
              <a:ext cx="4693642" cy="844947"/>
            </a:xfrm>
            <a:prstGeom prst="rect">
              <a:avLst/>
            </a:prstGeom>
          </p:spPr>
          <p:txBody>
            <a:bodyPr anchor="t" rtlCol="false" tIns="0" lIns="0" bIns="0" rIns="0"/>
            <a:lstStyle/>
            <a:p>
              <a:pPr algn="l">
                <a:lnSpc>
                  <a:spcPts val="3437"/>
                </a:lnSpc>
              </a:pPr>
              <a:r>
                <a:rPr lang="en-US" sz="2750">
                  <a:solidFill>
                    <a:srgbClr val="D6E5EF"/>
                  </a:solidFill>
                  <a:latin typeface="Lora"/>
                  <a:ea typeface="Lora"/>
                  <a:cs typeface="Lora"/>
                  <a:sym typeface="Lora"/>
                </a:rPr>
                <a:t>Multi-Tenancy Risks</a:t>
              </a:r>
            </a:p>
          </p:txBody>
        </p:sp>
      </p:grpSp>
      <p:grpSp>
        <p:nvGrpSpPr>
          <p:cNvPr name="Group 16" id="16"/>
          <p:cNvGrpSpPr/>
          <p:nvPr/>
        </p:nvGrpSpPr>
        <p:grpSpPr>
          <a:xfrm rot="0">
            <a:off x="1346299" y="4880371"/>
            <a:ext cx="3919984" cy="478780"/>
            <a:chOff x="0" y="0"/>
            <a:chExt cx="5226645" cy="638373"/>
          </a:xfrm>
        </p:grpSpPr>
        <p:sp>
          <p:nvSpPr>
            <p:cNvPr name="Freeform 17" id="17"/>
            <p:cNvSpPr/>
            <p:nvPr/>
          </p:nvSpPr>
          <p:spPr>
            <a:xfrm flipH="false" flipV="false" rot="0">
              <a:off x="0" y="0"/>
              <a:ext cx="5226645" cy="638373"/>
            </a:xfrm>
            <a:custGeom>
              <a:avLst/>
              <a:gdLst/>
              <a:ahLst/>
              <a:cxnLst/>
              <a:rect r="r" b="b" t="t" l="l"/>
              <a:pathLst>
                <a:path h="638373" w="5226645">
                  <a:moveTo>
                    <a:pt x="0" y="0"/>
                  </a:moveTo>
                  <a:lnTo>
                    <a:pt x="5226645" y="0"/>
                  </a:lnTo>
                  <a:lnTo>
                    <a:pt x="5226645" y="638373"/>
                  </a:lnTo>
                  <a:lnTo>
                    <a:pt x="0" y="638373"/>
                  </a:lnTo>
                  <a:close/>
                </a:path>
              </a:pathLst>
            </a:custGeom>
            <a:solidFill>
              <a:srgbClr val="000000">
                <a:alpha val="0"/>
              </a:srgbClr>
            </a:solidFill>
          </p:spPr>
        </p:sp>
        <p:sp>
          <p:nvSpPr>
            <p:cNvPr name="TextBox 18" id="18"/>
            <p:cNvSpPr txBox="true"/>
            <p:nvPr/>
          </p:nvSpPr>
          <p:spPr>
            <a:xfrm>
              <a:off x="0" y="-95250"/>
              <a:ext cx="5226645" cy="733623"/>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Functions share infrastructure.</a:t>
              </a:r>
            </a:p>
          </p:txBody>
        </p:sp>
      </p:grpSp>
      <p:grpSp>
        <p:nvGrpSpPr>
          <p:cNvPr name="Group 19" id="19"/>
          <p:cNvGrpSpPr/>
          <p:nvPr/>
        </p:nvGrpSpPr>
        <p:grpSpPr>
          <a:xfrm rot="0">
            <a:off x="5864572" y="3961805"/>
            <a:ext cx="4518272" cy="1696491"/>
            <a:chOff x="0" y="0"/>
            <a:chExt cx="6024363" cy="2261988"/>
          </a:xfrm>
        </p:grpSpPr>
        <p:sp>
          <p:nvSpPr>
            <p:cNvPr name="Freeform 20" id="20"/>
            <p:cNvSpPr/>
            <p:nvPr/>
          </p:nvSpPr>
          <p:spPr>
            <a:xfrm flipH="false" flipV="false" rot="0">
              <a:off x="0" y="0"/>
              <a:ext cx="6024372" cy="2261997"/>
            </a:xfrm>
            <a:custGeom>
              <a:avLst/>
              <a:gdLst/>
              <a:ahLst/>
              <a:cxnLst/>
              <a:rect r="r" b="b" t="t" l="l"/>
              <a:pathLst>
                <a:path h="2261997" w="6024372">
                  <a:moveTo>
                    <a:pt x="0" y="59817"/>
                  </a:moveTo>
                  <a:cubicBezTo>
                    <a:pt x="0" y="26797"/>
                    <a:pt x="26797" y="0"/>
                    <a:pt x="59817" y="0"/>
                  </a:cubicBezTo>
                  <a:lnTo>
                    <a:pt x="5964555" y="0"/>
                  </a:lnTo>
                  <a:cubicBezTo>
                    <a:pt x="5997575" y="0"/>
                    <a:pt x="6024372" y="26797"/>
                    <a:pt x="6024372" y="59817"/>
                  </a:cubicBezTo>
                  <a:lnTo>
                    <a:pt x="6024372" y="2202180"/>
                  </a:lnTo>
                  <a:cubicBezTo>
                    <a:pt x="6024372" y="2235200"/>
                    <a:pt x="5997575" y="2261997"/>
                    <a:pt x="5964555" y="2261997"/>
                  </a:cubicBezTo>
                  <a:lnTo>
                    <a:pt x="59817" y="2261997"/>
                  </a:lnTo>
                  <a:cubicBezTo>
                    <a:pt x="26797" y="2261997"/>
                    <a:pt x="0" y="2235200"/>
                    <a:pt x="0" y="2202180"/>
                  </a:cubicBezTo>
                  <a:close/>
                </a:path>
              </a:pathLst>
            </a:custGeom>
            <a:solidFill>
              <a:srgbClr val="444752"/>
            </a:solidFill>
          </p:spPr>
        </p:sp>
      </p:grpSp>
      <p:grpSp>
        <p:nvGrpSpPr>
          <p:cNvPr name="Group 21" id="21"/>
          <p:cNvGrpSpPr/>
          <p:nvPr/>
        </p:nvGrpSpPr>
        <p:grpSpPr>
          <a:xfrm rot="0">
            <a:off x="6163716" y="4260949"/>
            <a:ext cx="3520231" cy="439936"/>
            <a:chOff x="0" y="0"/>
            <a:chExt cx="4693642" cy="586582"/>
          </a:xfrm>
        </p:grpSpPr>
        <p:sp>
          <p:nvSpPr>
            <p:cNvPr name="Freeform 22" id="22"/>
            <p:cNvSpPr/>
            <p:nvPr/>
          </p:nvSpPr>
          <p:spPr>
            <a:xfrm flipH="false" flipV="false" rot="0">
              <a:off x="0" y="0"/>
              <a:ext cx="4693642" cy="586582"/>
            </a:xfrm>
            <a:custGeom>
              <a:avLst/>
              <a:gdLst/>
              <a:ahLst/>
              <a:cxnLst/>
              <a:rect r="r" b="b" t="t" l="l"/>
              <a:pathLst>
                <a:path h="586582" w="4693642">
                  <a:moveTo>
                    <a:pt x="0" y="0"/>
                  </a:moveTo>
                  <a:lnTo>
                    <a:pt x="4693642" y="0"/>
                  </a:lnTo>
                  <a:lnTo>
                    <a:pt x="4693642" y="586582"/>
                  </a:lnTo>
                  <a:lnTo>
                    <a:pt x="0" y="586582"/>
                  </a:lnTo>
                  <a:close/>
                </a:path>
              </a:pathLst>
            </a:custGeom>
            <a:solidFill>
              <a:srgbClr val="000000">
                <a:alpha val="0"/>
              </a:srgbClr>
            </a:solidFill>
          </p:spPr>
        </p:sp>
        <p:sp>
          <p:nvSpPr>
            <p:cNvPr name="TextBox 23" id="23"/>
            <p:cNvSpPr txBox="true"/>
            <p:nvPr/>
          </p:nvSpPr>
          <p:spPr>
            <a:xfrm>
              <a:off x="0" y="-19050"/>
              <a:ext cx="4693642" cy="605632"/>
            </a:xfrm>
            <a:prstGeom prst="rect">
              <a:avLst/>
            </a:prstGeom>
          </p:spPr>
          <p:txBody>
            <a:bodyPr anchor="t" rtlCol="false" tIns="0" lIns="0" bIns="0" rIns="0"/>
            <a:lstStyle/>
            <a:p>
              <a:pPr algn="l">
                <a:lnSpc>
                  <a:spcPts val="3437"/>
                </a:lnSpc>
              </a:pPr>
              <a:r>
                <a:rPr lang="en-US" sz="2750">
                  <a:solidFill>
                    <a:srgbClr val="D6E5EF"/>
                  </a:solidFill>
                  <a:latin typeface="Lora"/>
                  <a:ea typeface="Lora"/>
                  <a:cs typeface="Lora"/>
                  <a:sym typeface="Lora"/>
                </a:rPr>
                <a:t>Sandboxing</a:t>
              </a:r>
            </a:p>
          </p:txBody>
        </p:sp>
      </p:grpSp>
      <p:grpSp>
        <p:nvGrpSpPr>
          <p:cNvPr name="Group 24" id="24"/>
          <p:cNvGrpSpPr/>
          <p:nvPr/>
        </p:nvGrpSpPr>
        <p:grpSpPr>
          <a:xfrm rot="0">
            <a:off x="6163716" y="4880371"/>
            <a:ext cx="3919984" cy="478780"/>
            <a:chOff x="0" y="0"/>
            <a:chExt cx="5226645" cy="638373"/>
          </a:xfrm>
        </p:grpSpPr>
        <p:sp>
          <p:nvSpPr>
            <p:cNvPr name="Freeform 25" id="25"/>
            <p:cNvSpPr/>
            <p:nvPr/>
          </p:nvSpPr>
          <p:spPr>
            <a:xfrm flipH="false" flipV="false" rot="0">
              <a:off x="0" y="0"/>
              <a:ext cx="5226645" cy="638373"/>
            </a:xfrm>
            <a:custGeom>
              <a:avLst/>
              <a:gdLst/>
              <a:ahLst/>
              <a:cxnLst/>
              <a:rect r="r" b="b" t="t" l="l"/>
              <a:pathLst>
                <a:path h="638373" w="5226645">
                  <a:moveTo>
                    <a:pt x="0" y="0"/>
                  </a:moveTo>
                  <a:lnTo>
                    <a:pt x="5226645" y="0"/>
                  </a:lnTo>
                  <a:lnTo>
                    <a:pt x="5226645" y="638373"/>
                  </a:lnTo>
                  <a:lnTo>
                    <a:pt x="0" y="638373"/>
                  </a:lnTo>
                  <a:close/>
                </a:path>
              </a:pathLst>
            </a:custGeom>
            <a:solidFill>
              <a:srgbClr val="000000">
                <a:alpha val="0"/>
              </a:srgbClr>
            </a:solidFill>
          </p:spPr>
        </p:sp>
        <p:sp>
          <p:nvSpPr>
            <p:cNvPr name="TextBox 26" id="26"/>
            <p:cNvSpPr txBox="true"/>
            <p:nvPr/>
          </p:nvSpPr>
          <p:spPr>
            <a:xfrm>
              <a:off x="0" y="-95250"/>
              <a:ext cx="5226645" cy="733623"/>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Firecracker, gVisor.</a:t>
              </a:r>
            </a:p>
          </p:txBody>
        </p:sp>
      </p:grpSp>
      <p:grpSp>
        <p:nvGrpSpPr>
          <p:cNvPr name="Group 27" id="27"/>
          <p:cNvGrpSpPr/>
          <p:nvPr/>
        </p:nvGrpSpPr>
        <p:grpSpPr>
          <a:xfrm rot="0">
            <a:off x="1047155" y="5957441"/>
            <a:ext cx="4518272" cy="1696491"/>
            <a:chOff x="0" y="0"/>
            <a:chExt cx="6024363" cy="2261988"/>
          </a:xfrm>
        </p:grpSpPr>
        <p:sp>
          <p:nvSpPr>
            <p:cNvPr name="Freeform 28" id="28"/>
            <p:cNvSpPr/>
            <p:nvPr/>
          </p:nvSpPr>
          <p:spPr>
            <a:xfrm flipH="false" flipV="false" rot="0">
              <a:off x="0" y="0"/>
              <a:ext cx="6024372" cy="2261997"/>
            </a:xfrm>
            <a:custGeom>
              <a:avLst/>
              <a:gdLst/>
              <a:ahLst/>
              <a:cxnLst/>
              <a:rect r="r" b="b" t="t" l="l"/>
              <a:pathLst>
                <a:path h="2261997" w="6024372">
                  <a:moveTo>
                    <a:pt x="0" y="59817"/>
                  </a:moveTo>
                  <a:cubicBezTo>
                    <a:pt x="0" y="26797"/>
                    <a:pt x="26797" y="0"/>
                    <a:pt x="59817" y="0"/>
                  </a:cubicBezTo>
                  <a:lnTo>
                    <a:pt x="5964555" y="0"/>
                  </a:lnTo>
                  <a:cubicBezTo>
                    <a:pt x="5997575" y="0"/>
                    <a:pt x="6024372" y="26797"/>
                    <a:pt x="6024372" y="59817"/>
                  </a:cubicBezTo>
                  <a:lnTo>
                    <a:pt x="6024372" y="2202180"/>
                  </a:lnTo>
                  <a:cubicBezTo>
                    <a:pt x="6024372" y="2235200"/>
                    <a:pt x="5997575" y="2261997"/>
                    <a:pt x="5964555" y="2261997"/>
                  </a:cubicBezTo>
                  <a:lnTo>
                    <a:pt x="59817" y="2261997"/>
                  </a:lnTo>
                  <a:cubicBezTo>
                    <a:pt x="26797" y="2261997"/>
                    <a:pt x="0" y="2235200"/>
                    <a:pt x="0" y="2202180"/>
                  </a:cubicBezTo>
                  <a:close/>
                </a:path>
              </a:pathLst>
            </a:custGeom>
            <a:solidFill>
              <a:srgbClr val="444752"/>
            </a:solidFill>
          </p:spPr>
        </p:sp>
      </p:grpSp>
      <p:grpSp>
        <p:nvGrpSpPr>
          <p:cNvPr name="Group 29" id="29"/>
          <p:cNvGrpSpPr/>
          <p:nvPr/>
        </p:nvGrpSpPr>
        <p:grpSpPr>
          <a:xfrm rot="0">
            <a:off x="1346299" y="6256585"/>
            <a:ext cx="3520231" cy="439936"/>
            <a:chOff x="0" y="0"/>
            <a:chExt cx="4693642" cy="586582"/>
          </a:xfrm>
        </p:grpSpPr>
        <p:sp>
          <p:nvSpPr>
            <p:cNvPr name="Freeform 30" id="30"/>
            <p:cNvSpPr/>
            <p:nvPr/>
          </p:nvSpPr>
          <p:spPr>
            <a:xfrm flipH="false" flipV="false" rot="0">
              <a:off x="0" y="0"/>
              <a:ext cx="4693642" cy="586582"/>
            </a:xfrm>
            <a:custGeom>
              <a:avLst/>
              <a:gdLst/>
              <a:ahLst/>
              <a:cxnLst/>
              <a:rect r="r" b="b" t="t" l="l"/>
              <a:pathLst>
                <a:path h="586582" w="4693642">
                  <a:moveTo>
                    <a:pt x="0" y="0"/>
                  </a:moveTo>
                  <a:lnTo>
                    <a:pt x="4693642" y="0"/>
                  </a:lnTo>
                  <a:lnTo>
                    <a:pt x="4693642" y="586582"/>
                  </a:lnTo>
                  <a:lnTo>
                    <a:pt x="0" y="586582"/>
                  </a:lnTo>
                  <a:close/>
                </a:path>
              </a:pathLst>
            </a:custGeom>
            <a:solidFill>
              <a:srgbClr val="000000">
                <a:alpha val="0"/>
              </a:srgbClr>
            </a:solidFill>
          </p:spPr>
        </p:sp>
        <p:sp>
          <p:nvSpPr>
            <p:cNvPr name="TextBox 31" id="31"/>
            <p:cNvSpPr txBox="true"/>
            <p:nvPr/>
          </p:nvSpPr>
          <p:spPr>
            <a:xfrm>
              <a:off x="0" y="-19050"/>
              <a:ext cx="4693642" cy="605632"/>
            </a:xfrm>
            <a:prstGeom prst="rect">
              <a:avLst/>
            </a:prstGeom>
          </p:spPr>
          <p:txBody>
            <a:bodyPr anchor="t" rtlCol="false" tIns="0" lIns="0" bIns="0" rIns="0"/>
            <a:lstStyle/>
            <a:p>
              <a:pPr algn="l">
                <a:lnSpc>
                  <a:spcPts val="3437"/>
                </a:lnSpc>
              </a:pPr>
              <a:r>
                <a:rPr lang="en-US" sz="2750">
                  <a:solidFill>
                    <a:srgbClr val="D6E5EF"/>
                  </a:solidFill>
                  <a:latin typeface="Lora"/>
                  <a:ea typeface="Lora"/>
                  <a:cs typeface="Lora"/>
                  <a:sym typeface="Lora"/>
                </a:rPr>
                <a:t>Least Privilege</a:t>
              </a:r>
            </a:p>
          </p:txBody>
        </p:sp>
      </p:grpSp>
      <p:grpSp>
        <p:nvGrpSpPr>
          <p:cNvPr name="Group 32" id="32"/>
          <p:cNvGrpSpPr/>
          <p:nvPr/>
        </p:nvGrpSpPr>
        <p:grpSpPr>
          <a:xfrm rot="0">
            <a:off x="1346299" y="6876009"/>
            <a:ext cx="3919984" cy="478780"/>
            <a:chOff x="0" y="0"/>
            <a:chExt cx="5226645" cy="638373"/>
          </a:xfrm>
        </p:grpSpPr>
        <p:sp>
          <p:nvSpPr>
            <p:cNvPr name="Freeform 33" id="33"/>
            <p:cNvSpPr/>
            <p:nvPr/>
          </p:nvSpPr>
          <p:spPr>
            <a:xfrm flipH="false" flipV="false" rot="0">
              <a:off x="0" y="0"/>
              <a:ext cx="5226645" cy="638373"/>
            </a:xfrm>
            <a:custGeom>
              <a:avLst/>
              <a:gdLst/>
              <a:ahLst/>
              <a:cxnLst/>
              <a:rect r="r" b="b" t="t" l="l"/>
              <a:pathLst>
                <a:path h="638373" w="5226645">
                  <a:moveTo>
                    <a:pt x="0" y="0"/>
                  </a:moveTo>
                  <a:lnTo>
                    <a:pt x="5226645" y="0"/>
                  </a:lnTo>
                  <a:lnTo>
                    <a:pt x="5226645" y="638373"/>
                  </a:lnTo>
                  <a:lnTo>
                    <a:pt x="0" y="638373"/>
                  </a:lnTo>
                  <a:close/>
                </a:path>
              </a:pathLst>
            </a:custGeom>
            <a:solidFill>
              <a:srgbClr val="000000">
                <a:alpha val="0"/>
              </a:srgbClr>
            </a:solidFill>
          </p:spPr>
        </p:sp>
        <p:sp>
          <p:nvSpPr>
            <p:cNvPr name="TextBox 34" id="34"/>
            <p:cNvSpPr txBox="true"/>
            <p:nvPr/>
          </p:nvSpPr>
          <p:spPr>
            <a:xfrm>
              <a:off x="0" y="-95250"/>
              <a:ext cx="5226645" cy="733623"/>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Access policies.</a:t>
              </a:r>
            </a:p>
          </p:txBody>
        </p:sp>
      </p:grpSp>
      <p:grpSp>
        <p:nvGrpSpPr>
          <p:cNvPr name="Group 35" id="35"/>
          <p:cNvGrpSpPr/>
          <p:nvPr/>
        </p:nvGrpSpPr>
        <p:grpSpPr>
          <a:xfrm rot="0">
            <a:off x="5864572" y="5957441"/>
            <a:ext cx="4518272" cy="1696491"/>
            <a:chOff x="0" y="0"/>
            <a:chExt cx="6024363" cy="2261988"/>
          </a:xfrm>
        </p:grpSpPr>
        <p:sp>
          <p:nvSpPr>
            <p:cNvPr name="Freeform 36" id="36"/>
            <p:cNvSpPr/>
            <p:nvPr/>
          </p:nvSpPr>
          <p:spPr>
            <a:xfrm flipH="false" flipV="false" rot="0">
              <a:off x="0" y="0"/>
              <a:ext cx="6024372" cy="2261997"/>
            </a:xfrm>
            <a:custGeom>
              <a:avLst/>
              <a:gdLst/>
              <a:ahLst/>
              <a:cxnLst/>
              <a:rect r="r" b="b" t="t" l="l"/>
              <a:pathLst>
                <a:path h="2261997" w="6024372">
                  <a:moveTo>
                    <a:pt x="0" y="59817"/>
                  </a:moveTo>
                  <a:cubicBezTo>
                    <a:pt x="0" y="26797"/>
                    <a:pt x="26797" y="0"/>
                    <a:pt x="59817" y="0"/>
                  </a:cubicBezTo>
                  <a:lnTo>
                    <a:pt x="5964555" y="0"/>
                  </a:lnTo>
                  <a:cubicBezTo>
                    <a:pt x="5997575" y="0"/>
                    <a:pt x="6024372" y="26797"/>
                    <a:pt x="6024372" y="59817"/>
                  </a:cubicBezTo>
                  <a:lnTo>
                    <a:pt x="6024372" y="2202180"/>
                  </a:lnTo>
                  <a:cubicBezTo>
                    <a:pt x="6024372" y="2235200"/>
                    <a:pt x="5997575" y="2261997"/>
                    <a:pt x="5964555" y="2261997"/>
                  </a:cubicBezTo>
                  <a:lnTo>
                    <a:pt x="59817" y="2261997"/>
                  </a:lnTo>
                  <a:cubicBezTo>
                    <a:pt x="26797" y="2261997"/>
                    <a:pt x="0" y="2235200"/>
                    <a:pt x="0" y="2202180"/>
                  </a:cubicBezTo>
                  <a:close/>
                </a:path>
              </a:pathLst>
            </a:custGeom>
            <a:solidFill>
              <a:srgbClr val="444752"/>
            </a:solidFill>
          </p:spPr>
        </p:sp>
      </p:grpSp>
      <p:grpSp>
        <p:nvGrpSpPr>
          <p:cNvPr name="Group 37" id="37"/>
          <p:cNvGrpSpPr/>
          <p:nvPr/>
        </p:nvGrpSpPr>
        <p:grpSpPr>
          <a:xfrm rot="0">
            <a:off x="6163716" y="6256585"/>
            <a:ext cx="3520231" cy="585787"/>
            <a:chOff x="0" y="0"/>
            <a:chExt cx="4693642" cy="781050"/>
          </a:xfrm>
        </p:grpSpPr>
        <p:sp>
          <p:nvSpPr>
            <p:cNvPr name="Freeform 38" id="38"/>
            <p:cNvSpPr/>
            <p:nvPr/>
          </p:nvSpPr>
          <p:spPr>
            <a:xfrm flipH="false" flipV="false" rot="0">
              <a:off x="0" y="0"/>
              <a:ext cx="4693642" cy="781050"/>
            </a:xfrm>
            <a:custGeom>
              <a:avLst/>
              <a:gdLst/>
              <a:ahLst/>
              <a:cxnLst/>
              <a:rect r="r" b="b" t="t" l="l"/>
              <a:pathLst>
                <a:path h="781050" w="4693642">
                  <a:moveTo>
                    <a:pt x="0" y="0"/>
                  </a:moveTo>
                  <a:lnTo>
                    <a:pt x="4693642" y="0"/>
                  </a:lnTo>
                  <a:lnTo>
                    <a:pt x="4693642" y="781050"/>
                  </a:lnTo>
                  <a:lnTo>
                    <a:pt x="0" y="781050"/>
                  </a:lnTo>
                  <a:close/>
                </a:path>
              </a:pathLst>
            </a:custGeom>
            <a:solidFill>
              <a:srgbClr val="000000">
                <a:alpha val="0"/>
              </a:srgbClr>
            </a:solidFill>
          </p:spPr>
        </p:sp>
        <p:sp>
          <p:nvSpPr>
            <p:cNvPr name="TextBox 39" id="39"/>
            <p:cNvSpPr txBox="true"/>
            <p:nvPr/>
          </p:nvSpPr>
          <p:spPr>
            <a:xfrm>
              <a:off x="0" y="-19050"/>
              <a:ext cx="4693642" cy="800100"/>
            </a:xfrm>
            <a:prstGeom prst="rect">
              <a:avLst/>
            </a:prstGeom>
          </p:spPr>
          <p:txBody>
            <a:bodyPr anchor="t" rtlCol="false" tIns="0" lIns="0" bIns="0" rIns="0"/>
            <a:lstStyle/>
            <a:p>
              <a:pPr algn="l">
                <a:lnSpc>
                  <a:spcPts val="3437"/>
                </a:lnSpc>
              </a:pPr>
              <a:r>
                <a:rPr lang="en-US" sz="2750">
                  <a:solidFill>
                    <a:srgbClr val="D6E5EF"/>
                  </a:solidFill>
                  <a:latin typeface="Lora"/>
                  <a:ea typeface="Lora"/>
                  <a:cs typeface="Lora"/>
                  <a:sym typeface="Lora"/>
                </a:rPr>
                <a:t>Secure Api Gateways</a:t>
              </a:r>
            </a:p>
          </p:txBody>
        </p:sp>
      </p:gr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1047155" y="834777"/>
            <a:ext cx="11368236" cy="1181100"/>
            <a:chOff x="0" y="0"/>
            <a:chExt cx="15157648" cy="1574800"/>
          </a:xfrm>
        </p:grpSpPr>
        <p:sp>
          <p:nvSpPr>
            <p:cNvPr name="Freeform 7" id="7"/>
            <p:cNvSpPr/>
            <p:nvPr/>
          </p:nvSpPr>
          <p:spPr>
            <a:xfrm flipH="false" flipV="false" rot="0">
              <a:off x="0" y="0"/>
              <a:ext cx="15157648" cy="1574800"/>
            </a:xfrm>
            <a:custGeom>
              <a:avLst/>
              <a:gdLst/>
              <a:ahLst/>
              <a:cxnLst/>
              <a:rect r="r" b="b" t="t" l="l"/>
              <a:pathLst>
                <a:path h="1574800" w="15157648">
                  <a:moveTo>
                    <a:pt x="0" y="0"/>
                  </a:moveTo>
                  <a:lnTo>
                    <a:pt x="15157648" y="0"/>
                  </a:lnTo>
                  <a:lnTo>
                    <a:pt x="15157648" y="1574800"/>
                  </a:lnTo>
                  <a:lnTo>
                    <a:pt x="0" y="1574800"/>
                  </a:lnTo>
                  <a:close/>
                </a:path>
              </a:pathLst>
            </a:custGeom>
            <a:solidFill>
              <a:srgbClr val="000000">
                <a:alpha val="0"/>
              </a:srgbClr>
            </a:solidFill>
          </p:spPr>
        </p:sp>
        <p:sp>
          <p:nvSpPr>
            <p:cNvPr name="TextBox 8" id="8"/>
            <p:cNvSpPr txBox="true"/>
            <p:nvPr/>
          </p:nvSpPr>
          <p:spPr>
            <a:xfrm>
              <a:off x="0" y="-19050"/>
              <a:ext cx="15157648" cy="1593850"/>
            </a:xfrm>
            <a:prstGeom prst="rect">
              <a:avLst/>
            </a:prstGeom>
          </p:spPr>
          <p:txBody>
            <a:bodyPr anchor="t" rtlCol="false" tIns="0" lIns="0" bIns="0" rIns="0"/>
            <a:lstStyle/>
            <a:p>
              <a:pPr algn="l">
                <a:lnSpc>
                  <a:spcPts val="6875"/>
                </a:lnSpc>
              </a:pPr>
              <a:r>
                <a:rPr lang="en-US" sz="5500">
                  <a:solidFill>
                    <a:srgbClr val="F98AC7"/>
                  </a:solidFill>
                  <a:latin typeface="Lora"/>
                  <a:ea typeface="Lora"/>
                  <a:cs typeface="Lora"/>
                  <a:sym typeface="Lora"/>
                </a:rPr>
                <a:t>Case Study: Netflix &amp; AWS Lambda</a:t>
              </a:r>
            </a:p>
          </p:txBody>
        </p:sp>
      </p:grpSp>
      <p:grpSp>
        <p:nvGrpSpPr>
          <p:cNvPr name="Group 9" id="9"/>
          <p:cNvGrpSpPr/>
          <p:nvPr/>
        </p:nvGrpSpPr>
        <p:grpSpPr>
          <a:xfrm rot="0">
            <a:off x="1047155" y="2313235"/>
            <a:ext cx="2698849" cy="1696491"/>
            <a:chOff x="0" y="0"/>
            <a:chExt cx="3598465" cy="2261988"/>
          </a:xfrm>
        </p:grpSpPr>
        <p:sp>
          <p:nvSpPr>
            <p:cNvPr name="Freeform 10" id="10"/>
            <p:cNvSpPr/>
            <p:nvPr/>
          </p:nvSpPr>
          <p:spPr>
            <a:xfrm flipH="false" flipV="false" rot="0">
              <a:off x="0" y="0"/>
              <a:ext cx="3598418" cy="2261997"/>
            </a:xfrm>
            <a:custGeom>
              <a:avLst/>
              <a:gdLst/>
              <a:ahLst/>
              <a:cxnLst/>
              <a:rect r="r" b="b" t="t" l="l"/>
              <a:pathLst>
                <a:path h="2261997" w="3598418">
                  <a:moveTo>
                    <a:pt x="0" y="59817"/>
                  </a:moveTo>
                  <a:cubicBezTo>
                    <a:pt x="0" y="26797"/>
                    <a:pt x="26797" y="0"/>
                    <a:pt x="59817" y="0"/>
                  </a:cubicBezTo>
                  <a:lnTo>
                    <a:pt x="3538601" y="0"/>
                  </a:lnTo>
                  <a:cubicBezTo>
                    <a:pt x="3571621" y="0"/>
                    <a:pt x="3598418" y="26797"/>
                    <a:pt x="3598418" y="59817"/>
                  </a:cubicBezTo>
                  <a:lnTo>
                    <a:pt x="3598418" y="2202180"/>
                  </a:lnTo>
                  <a:cubicBezTo>
                    <a:pt x="3598418" y="2235200"/>
                    <a:pt x="3571621" y="2261997"/>
                    <a:pt x="3538601" y="2261997"/>
                  </a:cubicBezTo>
                  <a:lnTo>
                    <a:pt x="59817" y="2261997"/>
                  </a:lnTo>
                  <a:cubicBezTo>
                    <a:pt x="26797" y="2261997"/>
                    <a:pt x="0" y="2235200"/>
                    <a:pt x="0" y="2202180"/>
                  </a:cubicBezTo>
                  <a:close/>
                </a:path>
              </a:pathLst>
            </a:custGeom>
            <a:solidFill>
              <a:srgbClr val="444752"/>
            </a:solidFill>
          </p:spPr>
        </p:sp>
      </p:grpSp>
      <p:grpSp>
        <p:nvGrpSpPr>
          <p:cNvPr name="Group 11" id="11"/>
          <p:cNvGrpSpPr/>
          <p:nvPr/>
        </p:nvGrpSpPr>
        <p:grpSpPr>
          <a:xfrm rot="0">
            <a:off x="2186136" y="2898428"/>
            <a:ext cx="420737" cy="525959"/>
            <a:chOff x="0" y="0"/>
            <a:chExt cx="560983" cy="701278"/>
          </a:xfrm>
        </p:grpSpPr>
        <p:sp>
          <p:nvSpPr>
            <p:cNvPr name="Freeform 12" id="12"/>
            <p:cNvSpPr/>
            <p:nvPr/>
          </p:nvSpPr>
          <p:spPr>
            <a:xfrm flipH="false" flipV="false" rot="0">
              <a:off x="0" y="0"/>
              <a:ext cx="560983" cy="701278"/>
            </a:xfrm>
            <a:custGeom>
              <a:avLst/>
              <a:gdLst/>
              <a:ahLst/>
              <a:cxnLst/>
              <a:rect r="r" b="b" t="t" l="l"/>
              <a:pathLst>
                <a:path h="701278" w="560983">
                  <a:moveTo>
                    <a:pt x="0" y="0"/>
                  </a:moveTo>
                  <a:lnTo>
                    <a:pt x="560983" y="0"/>
                  </a:lnTo>
                  <a:lnTo>
                    <a:pt x="560983" y="701278"/>
                  </a:lnTo>
                  <a:lnTo>
                    <a:pt x="0" y="701278"/>
                  </a:lnTo>
                  <a:close/>
                </a:path>
              </a:pathLst>
            </a:custGeom>
            <a:solidFill>
              <a:srgbClr val="000000">
                <a:alpha val="0"/>
              </a:srgbClr>
            </a:solidFill>
          </p:spPr>
        </p:sp>
        <p:sp>
          <p:nvSpPr>
            <p:cNvPr name="TextBox 13" id="13"/>
            <p:cNvSpPr txBox="true"/>
            <p:nvPr/>
          </p:nvSpPr>
          <p:spPr>
            <a:xfrm>
              <a:off x="0" y="-114300"/>
              <a:ext cx="560983" cy="815578"/>
            </a:xfrm>
            <a:prstGeom prst="rect">
              <a:avLst/>
            </a:prstGeom>
          </p:spPr>
          <p:txBody>
            <a:bodyPr anchor="t" rtlCol="false" tIns="0" lIns="0" bIns="0" rIns="0"/>
            <a:lstStyle/>
            <a:p>
              <a:pPr algn="ctr">
                <a:lnSpc>
                  <a:spcPts val="5250"/>
                </a:lnSpc>
              </a:pPr>
              <a:r>
                <a:rPr lang="en-US" sz="3312">
                  <a:solidFill>
                    <a:srgbClr val="D6E5EF"/>
                  </a:solidFill>
                  <a:latin typeface="Lora"/>
                  <a:ea typeface="Lora"/>
                  <a:cs typeface="Lora"/>
                  <a:sym typeface="Lora"/>
                </a:rPr>
                <a:t>1</a:t>
              </a:r>
            </a:p>
          </p:txBody>
        </p:sp>
      </p:grpSp>
      <p:grpSp>
        <p:nvGrpSpPr>
          <p:cNvPr name="Group 14" id="14"/>
          <p:cNvGrpSpPr/>
          <p:nvPr/>
        </p:nvGrpSpPr>
        <p:grpSpPr>
          <a:xfrm rot="0">
            <a:off x="4045149" y="2612380"/>
            <a:ext cx="3520231" cy="439936"/>
            <a:chOff x="0" y="0"/>
            <a:chExt cx="4693642" cy="586582"/>
          </a:xfrm>
        </p:grpSpPr>
        <p:sp>
          <p:nvSpPr>
            <p:cNvPr name="Freeform 15" id="15"/>
            <p:cNvSpPr/>
            <p:nvPr/>
          </p:nvSpPr>
          <p:spPr>
            <a:xfrm flipH="false" flipV="false" rot="0">
              <a:off x="0" y="0"/>
              <a:ext cx="4693642" cy="586582"/>
            </a:xfrm>
            <a:custGeom>
              <a:avLst/>
              <a:gdLst/>
              <a:ahLst/>
              <a:cxnLst/>
              <a:rect r="r" b="b" t="t" l="l"/>
              <a:pathLst>
                <a:path h="586582" w="4693642">
                  <a:moveTo>
                    <a:pt x="0" y="0"/>
                  </a:moveTo>
                  <a:lnTo>
                    <a:pt x="4693642" y="0"/>
                  </a:lnTo>
                  <a:lnTo>
                    <a:pt x="4693642" y="586582"/>
                  </a:lnTo>
                  <a:lnTo>
                    <a:pt x="0" y="586582"/>
                  </a:lnTo>
                  <a:close/>
                </a:path>
              </a:pathLst>
            </a:custGeom>
            <a:solidFill>
              <a:srgbClr val="000000">
                <a:alpha val="0"/>
              </a:srgbClr>
            </a:solidFill>
          </p:spPr>
        </p:sp>
        <p:sp>
          <p:nvSpPr>
            <p:cNvPr name="TextBox 16" id="16"/>
            <p:cNvSpPr txBox="true"/>
            <p:nvPr/>
          </p:nvSpPr>
          <p:spPr>
            <a:xfrm>
              <a:off x="0" y="-19050"/>
              <a:ext cx="4693642" cy="605632"/>
            </a:xfrm>
            <a:prstGeom prst="rect">
              <a:avLst/>
            </a:prstGeom>
          </p:spPr>
          <p:txBody>
            <a:bodyPr anchor="t" rtlCol="false" tIns="0" lIns="0" bIns="0" rIns="0"/>
            <a:lstStyle/>
            <a:p>
              <a:pPr algn="l">
                <a:lnSpc>
                  <a:spcPts val="3437"/>
                </a:lnSpc>
              </a:pPr>
              <a:r>
                <a:rPr lang="en-US" sz="2750">
                  <a:solidFill>
                    <a:srgbClr val="D6E5EF"/>
                  </a:solidFill>
                  <a:latin typeface="Lora"/>
                  <a:ea typeface="Lora"/>
                  <a:cs typeface="Lora"/>
                  <a:sym typeface="Lora"/>
                </a:rPr>
                <a:t>Problem: </a:t>
              </a:r>
            </a:p>
          </p:txBody>
        </p:sp>
      </p:grpSp>
      <p:grpSp>
        <p:nvGrpSpPr>
          <p:cNvPr name="Group 17" id="17"/>
          <p:cNvGrpSpPr/>
          <p:nvPr/>
        </p:nvGrpSpPr>
        <p:grpSpPr>
          <a:xfrm rot="0">
            <a:off x="4045149" y="3231802"/>
            <a:ext cx="8820596" cy="478780"/>
            <a:chOff x="0" y="0"/>
            <a:chExt cx="11760795" cy="638373"/>
          </a:xfrm>
        </p:grpSpPr>
        <p:sp>
          <p:nvSpPr>
            <p:cNvPr name="Freeform 18" id="18"/>
            <p:cNvSpPr/>
            <p:nvPr/>
          </p:nvSpPr>
          <p:spPr>
            <a:xfrm flipH="false" flipV="false" rot="0">
              <a:off x="0" y="0"/>
              <a:ext cx="11760795" cy="638373"/>
            </a:xfrm>
            <a:custGeom>
              <a:avLst/>
              <a:gdLst/>
              <a:ahLst/>
              <a:cxnLst/>
              <a:rect r="r" b="b" t="t" l="l"/>
              <a:pathLst>
                <a:path h="638373" w="11760795">
                  <a:moveTo>
                    <a:pt x="0" y="0"/>
                  </a:moveTo>
                  <a:lnTo>
                    <a:pt x="11760795" y="0"/>
                  </a:lnTo>
                  <a:lnTo>
                    <a:pt x="11760795" y="638373"/>
                  </a:lnTo>
                  <a:lnTo>
                    <a:pt x="0" y="638373"/>
                  </a:lnTo>
                  <a:close/>
                </a:path>
              </a:pathLst>
            </a:custGeom>
            <a:solidFill>
              <a:srgbClr val="000000">
                <a:alpha val="0"/>
              </a:srgbClr>
            </a:solidFill>
          </p:spPr>
        </p:sp>
        <p:sp>
          <p:nvSpPr>
            <p:cNvPr name="TextBox 19" id="19"/>
            <p:cNvSpPr txBox="true"/>
            <p:nvPr/>
          </p:nvSpPr>
          <p:spPr>
            <a:xfrm>
              <a:off x="0" y="-95250"/>
              <a:ext cx="11760795" cy="733623"/>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Netflix needed a scalable backend to process billions of streaming logs.</a:t>
              </a:r>
            </a:p>
          </p:txBody>
        </p:sp>
      </p:grpSp>
      <p:grpSp>
        <p:nvGrpSpPr>
          <p:cNvPr name="Group 20" id="20"/>
          <p:cNvGrpSpPr/>
          <p:nvPr/>
        </p:nvGrpSpPr>
        <p:grpSpPr>
          <a:xfrm rot="0">
            <a:off x="3895576" y="3990677"/>
            <a:ext cx="13195698" cy="19050"/>
            <a:chOff x="0" y="0"/>
            <a:chExt cx="17594263" cy="25400"/>
          </a:xfrm>
        </p:grpSpPr>
        <p:sp>
          <p:nvSpPr>
            <p:cNvPr name="Freeform 21" id="21"/>
            <p:cNvSpPr/>
            <p:nvPr/>
          </p:nvSpPr>
          <p:spPr>
            <a:xfrm flipH="false" flipV="false" rot="0">
              <a:off x="0" y="0"/>
              <a:ext cx="17594326" cy="25400"/>
            </a:xfrm>
            <a:custGeom>
              <a:avLst/>
              <a:gdLst/>
              <a:ahLst/>
              <a:cxnLst/>
              <a:rect r="r" b="b" t="t" l="l"/>
              <a:pathLst>
                <a:path h="25400" w="17594326">
                  <a:moveTo>
                    <a:pt x="0" y="12700"/>
                  </a:moveTo>
                  <a:cubicBezTo>
                    <a:pt x="0" y="5715"/>
                    <a:pt x="5715" y="0"/>
                    <a:pt x="12700" y="0"/>
                  </a:cubicBezTo>
                  <a:lnTo>
                    <a:pt x="17581626" y="0"/>
                  </a:lnTo>
                  <a:cubicBezTo>
                    <a:pt x="17588612" y="0"/>
                    <a:pt x="17594326" y="5715"/>
                    <a:pt x="17594326" y="12700"/>
                  </a:cubicBezTo>
                  <a:cubicBezTo>
                    <a:pt x="17594326" y="19685"/>
                    <a:pt x="17588612" y="25400"/>
                    <a:pt x="17581626" y="25400"/>
                  </a:cubicBezTo>
                  <a:lnTo>
                    <a:pt x="12700" y="25400"/>
                  </a:lnTo>
                  <a:cubicBezTo>
                    <a:pt x="5715" y="25400"/>
                    <a:pt x="0" y="19685"/>
                    <a:pt x="0" y="12700"/>
                  </a:cubicBezTo>
                  <a:close/>
                </a:path>
              </a:pathLst>
            </a:custGeom>
            <a:solidFill>
              <a:srgbClr val="5D606B"/>
            </a:solidFill>
          </p:spPr>
        </p:sp>
      </p:grpSp>
      <p:grpSp>
        <p:nvGrpSpPr>
          <p:cNvPr name="Group 22" id="22"/>
          <p:cNvGrpSpPr/>
          <p:nvPr/>
        </p:nvGrpSpPr>
        <p:grpSpPr>
          <a:xfrm rot="0">
            <a:off x="1047155" y="4159300"/>
            <a:ext cx="5397848" cy="2279897"/>
            <a:chOff x="0" y="0"/>
            <a:chExt cx="7197130" cy="3039863"/>
          </a:xfrm>
        </p:grpSpPr>
        <p:sp>
          <p:nvSpPr>
            <p:cNvPr name="Freeform 23" id="23"/>
            <p:cNvSpPr/>
            <p:nvPr/>
          </p:nvSpPr>
          <p:spPr>
            <a:xfrm flipH="false" flipV="false" rot="0">
              <a:off x="0" y="0"/>
              <a:ext cx="7197090" cy="3039872"/>
            </a:xfrm>
            <a:custGeom>
              <a:avLst/>
              <a:gdLst/>
              <a:ahLst/>
              <a:cxnLst/>
              <a:rect r="r" b="b" t="t" l="l"/>
              <a:pathLst>
                <a:path h="3039872" w="7197090">
                  <a:moveTo>
                    <a:pt x="0" y="59817"/>
                  </a:moveTo>
                  <a:cubicBezTo>
                    <a:pt x="0" y="26797"/>
                    <a:pt x="26797" y="0"/>
                    <a:pt x="59817" y="0"/>
                  </a:cubicBezTo>
                  <a:lnTo>
                    <a:pt x="7137273" y="0"/>
                  </a:lnTo>
                  <a:cubicBezTo>
                    <a:pt x="7170293" y="0"/>
                    <a:pt x="7197090" y="26797"/>
                    <a:pt x="7197090" y="59817"/>
                  </a:cubicBezTo>
                  <a:lnTo>
                    <a:pt x="7197090" y="2980055"/>
                  </a:lnTo>
                  <a:cubicBezTo>
                    <a:pt x="7197090" y="3013075"/>
                    <a:pt x="7170293" y="3039872"/>
                    <a:pt x="7137273" y="3039872"/>
                  </a:cubicBezTo>
                  <a:lnTo>
                    <a:pt x="59817" y="3039872"/>
                  </a:lnTo>
                  <a:cubicBezTo>
                    <a:pt x="26797" y="3039872"/>
                    <a:pt x="0" y="3013075"/>
                    <a:pt x="0" y="2980055"/>
                  </a:cubicBezTo>
                  <a:close/>
                </a:path>
              </a:pathLst>
            </a:custGeom>
            <a:solidFill>
              <a:srgbClr val="444752"/>
            </a:solidFill>
          </p:spPr>
        </p:sp>
      </p:grpSp>
      <p:grpSp>
        <p:nvGrpSpPr>
          <p:cNvPr name="Group 24" id="24"/>
          <p:cNvGrpSpPr/>
          <p:nvPr/>
        </p:nvGrpSpPr>
        <p:grpSpPr>
          <a:xfrm rot="0">
            <a:off x="3535710" y="5036195"/>
            <a:ext cx="420738" cy="525959"/>
            <a:chOff x="0" y="0"/>
            <a:chExt cx="560983" cy="701278"/>
          </a:xfrm>
        </p:grpSpPr>
        <p:sp>
          <p:nvSpPr>
            <p:cNvPr name="Freeform 25" id="25"/>
            <p:cNvSpPr/>
            <p:nvPr/>
          </p:nvSpPr>
          <p:spPr>
            <a:xfrm flipH="false" flipV="false" rot="0">
              <a:off x="0" y="0"/>
              <a:ext cx="560983" cy="701278"/>
            </a:xfrm>
            <a:custGeom>
              <a:avLst/>
              <a:gdLst/>
              <a:ahLst/>
              <a:cxnLst/>
              <a:rect r="r" b="b" t="t" l="l"/>
              <a:pathLst>
                <a:path h="701278" w="560983">
                  <a:moveTo>
                    <a:pt x="0" y="0"/>
                  </a:moveTo>
                  <a:lnTo>
                    <a:pt x="560983" y="0"/>
                  </a:lnTo>
                  <a:lnTo>
                    <a:pt x="560983" y="701278"/>
                  </a:lnTo>
                  <a:lnTo>
                    <a:pt x="0" y="701278"/>
                  </a:lnTo>
                  <a:close/>
                </a:path>
              </a:pathLst>
            </a:custGeom>
            <a:solidFill>
              <a:srgbClr val="000000">
                <a:alpha val="0"/>
              </a:srgbClr>
            </a:solidFill>
          </p:spPr>
        </p:sp>
        <p:sp>
          <p:nvSpPr>
            <p:cNvPr name="TextBox 26" id="26"/>
            <p:cNvSpPr txBox="true"/>
            <p:nvPr/>
          </p:nvSpPr>
          <p:spPr>
            <a:xfrm>
              <a:off x="0" y="-114300"/>
              <a:ext cx="560983" cy="815578"/>
            </a:xfrm>
            <a:prstGeom prst="rect">
              <a:avLst/>
            </a:prstGeom>
          </p:spPr>
          <p:txBody>
            <a:bodyPr anchor="t" rtlCol="false" tIns="0" lIns="0" bIns="0" rIns="0"/>
            <a:lstStyle/>
            <a:p>
              <a:pPr algn="ctr">
                <a:lnSpc>
                  <a:spcPts val="5250"/>
                </a:lnSpc>
              </a:pPr>
              <a:r>
                <a:rPr lang="en-US" sz="3312">
                  <a:solidFill>
                    <a:srgbClr val="D6E5EF"/>
                  </a:solidFill>
                  <a:latin typeface="Lora"/>
                  <a:ea typeface="Lora"/>
                  <a:cs typeface="Lora"/>
                  <a:sym typeface="Lora"/>
                </a:rPr>
                <a:t>2</a:t>
              </a:r>
            </a:p>
          </p:txBody>
        </p:sp>
      </p:grpSp>
      <p:grpSp>
        <p:nvGrpSpPr>
          <p:cNvPr name="Group 27" id="27"/>
          <p:cNvGrpSpPr/>
          <p:nvPr/>
        </p:nvGrpSpPr>
        <p:grpSpPr>
          <a:xfrm rot="0">
            <a:off x="6744146" y="4458444"/>
            <a:ext cx="3520231" cy="439936"/>
            <a:chOff x="0" y="0"/>
            <a:chExt cx="4693642" cy="586582"/>
          </a:xfrm>
        </p:grpSpPr>
        <p:sp>
          <p:nvSpPr>
            <p:cNvPr name="Freeform 28" id="28"/>
            <p:cNvSpPr/>
            <p:nvPr/>
          </p:nvSpPr>
          <p:spPr>
            <a:xfrm flipH="false" flipV="false" rot="0">
              <a:off x="0" y="0"/>
              <a:ext cx="4693642" cy="586582"/>
            </a:xfrm>
            <a:custGeom>
              <a:avLst/>
              <a:gdLst/>
              <a:ahLst/>
              <a:cxnLst/>
              <a:rect r="r" b="b" t="t" l="l"/>
              <a:pathLst>
                <a:path h="586582" w="4693642">
                  <a:moveTo>
                    <a:pt x="0" y="0"/>
                  </a:moveTo>
                  <a:lnTo>
                    <a:pt x="4693642" y="0"/>
                  </a:lnTo>
                  <a:lnTo>
                    <a:pt x="4693642" y="586582"/>
                  </a:lnTo>
                  <a:lnTo>
                    <a:pt x="0" y="586582"/>
                  </a:lnTo>
                  <a:close/>
                </a:path>
              </a:pathLst>
            </a:custGeom>
            <a:solidFill>
              <a:srgbClr val="000000">
                <a:alpha val="0"/>
              </a:srgbClr>
            </a:solidFill>
          </p:spPr>
        </p:sp>
        <p:sp>
          <p:nvSpPr>
            <p:cNvPr name="TextBox 29" id="29"/>
            <p:cNvSpPr txBox="true"/>
            <p:nvPr/>
          </p:nvSpPr>
          <p:spPr>
            <a:xfrm>
              <a:off x="0" y="-19050"/>
              <a:ext cx="4693642" cy="605632"/>
            </a:xfrm>
            <a:prstGeom prst="rect">
              <a:avLst/>
            </a:prstGeom>
          </p:spPr>
          <p:txBody>
            <a:bodyPr anchor="t" rtlCol="false" tIns="0" lIns="0" bIns="0" rIns="0"/>
            <a:lstStyle/>
            <a:p>
              <a:pPr algn="l">
                <a:lnSpc>
                  <a:spcPts val="3437"/>
                </a:lnSpc>
              </a:pPr>
              <a:r>
                <a:rPr lang="en-US" sz="2750">
                  <a:solidFill>
                    <a:srgbClr val="D6E5EF"/>
                  </a:solidFill>
                  <a:latin typeface="Lora"/>
                  <a:ea typeface="Lora"/>
                  <a:cs typeface="Lora"/>
                  <a:sym typeface="Lora"/>
                </a:rPr>
                <a:t>Solution</a:t>
              </a:r>
            </a:p>
          </p:txBody>
        </p:sp>
      </p:grpSp>
      <p:grpSp>
        <p:nvGrpSpPr>
          <p:cNvPr name="Group 30" id="30"/>
          <p:cNvGrpSpPr/>
          <p:nvPr/>
        </p:nvGrpSpPr>
        <p:grpSpPr>
          <a:xfrm rot="0">
            <a:off x="6744146" y="5077866"/>
            <a:ext cx="6696521" cy="478780"/>
            <a:chOff x="0" y="0"/>
            <a:chExt cx="8928695" cy="638373"/>
          </a:xfrm>
        </p:grpSpPr>
        <p:sp>
          <p:nvSpPr>
            <p:cNvPr name="Freeform 31" id="31"/>
            <p:cNvSpPr/>
            <p:nvPr/>
          </p:nvSpPr>
          <p:spPr>
            <a:xfrm flipH="false" flipV="false" rot="0">
              <a:off x="0" y="0"/>
              <a:ext cx="8928695" cy="638373"/>
            </a:xfrm>
            <a:custGeom>
              <a:avLst/>
              <a:gdLst/>
              <a:ahLst/>
              <a:cxnLst/>
              <a:rect r="r" b="b" t="t" l="l"/>
              <a:pathLst>
                <a:path h="638373" w="8928695">
                  <a:moveTo>
                    <a:pt x="0" y="0"/>
                  </a:moveTo>
                  <a:lnTo>
                    <a:pt x="8928695" y="0"/>
                  </a:lnTo>
                  <a:lnTo>
                    <a:pt x="8928695" y="638373"/>
                  </a:lnTo>
                  <a:lnTo>
                    <a:pt x="0" y="638373"/>
                  </a:lnTo>
                  <a:close/>
                </a:path>
              </a:pathLst>
            </a:custGeom>
            <a:solidFill>
              <a:srgbClr val="000000">
                <a:alpha val="0"/>
              </a:srgbClr>
            </a:solidFill>
          </p:spPr>
        </p:sp>
        <p:sp>
          <p:nvSpPr>
            <p:cNvPr name="TextBox 32" id="32"/>
            <p:cNvSpPr txBox="true"/>
            <p:nvPr/>
          </p:nvSpPr>
          <p:spPr>
            <a:xfrm>
              <a:off x="0" y="-95250"/>
              <a:ext cx="8928695" cy="733623"/>
            </a:xfrm>
            <a:prstGeom prst="rect">
              <a:avLst/>
            </a:prstGeom>
          </p:spPr>
          <p:txBody>
            <a:bodyPr anchor="t" rtlCol="false" tIns="0" lIns="0" bIns="0" rIns="0"/>
            <a:lstStyle/>
            <a:p>
              <a:pPr algn="l" marL="348754" indent="-174377" lvl="1">
                <a:lnSpc>
                  <a:spcPts val="3750"/>
                </a:lnSpc>
                <a:buFont typeface="Arial"/>
                <a:buChar char="•"/>
              </a:pPr>
              <a:r>
                <a:rPr lang="en-US" sz="2312">
                  <a:solidFill>
                    <a:srgbClr val="D6E5EF"/>
                  </a:solidFill>
                  <a:latin typeface="Source Sans Pro"/>
                  <a:ea typeface="Source Sans Pro"/>
                  <a:cs typeface="Source Sans Pro"/>
                  <a:sym typeface="Source Sans Pro"/>
                </a:rPr>
                <a:t>Used AWS Lambda for </a:t>
              </a:r>
              <a:r>
                <a:rPr lang="en-US" b="true" sz="2312">
                  <a:solidFill>
                    <a:srgbClr val="D6E5EF"/>
                  </a:solidFill>
                  <a:latin typeface="Source Sans Pro Bold"/>
                  <a:ea typeface="Source Sans Pro Bold"/>
                  <a:cs typeface="Source Sans Pro Bold"/>
                  <a:sym typeface="Source Sans Pro Bold"/>
                </a:rPr>
                <a:t>real-time data processing</a:t>
              </a:r>
              <a:r>
                <a:rPr lang="en-US" sz="2312">
                  <a:solidFill>
                    <a:srgbClr val="D6E5EF"/>
                  </a:solidFill>
                  <a:latin typeface="Source Sans Pro"/>
                  <a:ea typeface="Source Sans Pro"/>
                  <a:cs typeface="Source Sans Pro"/>
                  <a:sym typeface="Source Sans Pro"/>
                </a:rPr>
                <a:t>.</a:t>
              </a:r>
            </a:p>
          </p:txBody>
        </p:sp>
      </p:grpSp>
      <p:grpSp>
        <p:nvGrpSpPr>
          <p:cNvPr name="Group 33" id="33"/>
          <p:cNvGrpSpPr/>
          <p:nvPr/>
        </p:nvGrpSpPr>
        <p:grpSpPr>
          <a:xfrm rot="0">
            <a:off x="6744146" y="5661272"/>
            <a:ext cx="6696521" cy="478780"/>
            <a:chOff x="0" y="0"/>
            <a:chExt cx="8928695" cy="638373"/>
          </a:xfrm>
        </p:grpSpPr>
        <p:sp>
          <p:nvSpPr>
            <p:cNvPr name="Freeform 34" id="34"/>
            <p:cNvSpPr/>
            <p:nvPr/>
          </p:nvSpPr>
          <p:spPr>
            <a:xfrm flipH="false" flipV="false" rot="0">
              <a:off x="0" y="0"/>
              <a:ext cx="8928695" cy="638373"/>
            </a:xfrm>
            <a:custGeom>
              <a:avLst/>
              <a:gdLst/>
              <a:ahLst/>
              <a:cxnLst/>
              <a:rect r="r" b="b" t="t" l="l"/>
              <a:pathLst>
                <a:path h="638373" w="8928695">
                  <a:moveTo>
                    <a:pt x="0" y="0"/>
                  </a:moveTo>
                  <a:lnTo>
                    <a:pt x="8928695" y="0"/>
                  </a:lnTo>
                  <a:lnTo>
                    <a:pt x="8928695" y="638373"/>
                  </a:lnTo>
                  <a:lnTo>
                    <a:pt x="0" y="638373"/>
                  </a:lnTo>
                  <a:close/>
                </a:path>
              </a:pathLst>
            </a:custGeom>
            <a:solidFill>
              <a:srgbClr val="000000">
                <a:alpha val="0"/>
              </a:srgbClr>
            </a:solidFill>
          </p:spPr>
        </p:sp>
        <p:sp>
          <p:nvSpPr>
            <p:cNvPr name="TextBox 35" id="35"/>
            <p:cNvSpPr txBox="true"/>
            <p:nvPr/>
          </p:nvSpPr>
          <p:spPr>
            <a:xfrm>
              <a:off x="0" y="-95250"/>
              <a:ext cx="8928695" cy="733623"/>
            </a:xfrm>
            <a:prstGeom prst="rect">
              <a:avLst/>
            </a:prstGeom>
          </p:spPr>
          <p:txBody>
            <a:bodyPr anchor="t" rtlCol="false" tIns="0" lIns="0" bIns="0" rIns="0"/>
            <a:lstStyle/>
            <a:p>
              <a:pPr algn="l" marL="348754" indent="-174377" lvl="1">
                <a:lnSpc>
                  <a:spcPts val="3750"/>
                </a:lnSpc>
                <a:buFont typeface="Arial"/>
                <a:buChar char="•"/>
              </a:pPr>
              <a:r>
                <a:rPr lang="en-US" sz="2312">
                  <a:solidFill>
                    <a:srgbClr val="D6E5EF"/>
                  </a:solidFill>
                  <a:latin typeface="Source Sans Pro"/>
                  <a:ea typeface="Source Sans Pro"/>
                  <a:cs typeface="Source Sans Pro"/>
                  <a:sym typeface="Source Sans Pro"/>
                </a:rPr>
                <a:t>Automated </a:t>
              </a:r>
              <a:r>
                <a:rPr lang="en-US" b="true" sz="2312">
                  <a:solidFill>
                    <a:srgbClr val="D6E5EF"/>
                  </a:solidFill>
                  <a:latin typeface="Source Sans Pro Bold"/>
                  <a:ea typeface="Source Sans Pro Bold"/>
                  <a:cs typeface="Source Sans Pro Bold"/>
                  <a:sym typeface="Source Sans Pro Bold"/>
                </a:rPr>
                <a:t>scaling &amp; fault tolerance</a:t>
              </a:r>
              <a:r>
                <a:rPr lang="en-US" sz="2312">
                  <a:solidFill>
                    <a:srgbClr val="D6E5EF"/>
                  </a:solidFill>
                  <a:latin typeface="Source Sans Pro"/>
                  <a:ea typeface="Source Sans Pro"/>
                  <a:cs typeface="Source Sans Pro"/>
                  <a:sym typeface="Source Sans Pro"/>
                </a:rPr>
                <a:t>.</a:t>
              </a:r>
            </a:p>
          </p:txBody>
        </p:sp>
      </p:grpSp>
      <p:grpSp>
        <p:nvGrpSpPr>
          <p:cNvPr name="Group 36" id="36"/>
          <p:cNvGrpSpPr/>
          <p:nvPr/>
        </p:nvGrpSpPr>
        <p:grpSpPr>
          <a:xfrm rot="0">
            <a:off x="6594574" y="6420147"/>
            <a:ext cx="10496699" cy="19050"/>
            <a:chOff x="0" y="0"/>
            <a:chExt cx="13995598" cy="25400"/>
          </a:xfrm>
        </p:grpSpPr>
        <p:sp>
          <p:nvSpPr>
            <p:cNvPr name="Freeform 37" id="37"/>
            <p:cNvSpPr/>
            <p:nvPr/>
          </p:nvSpPr>
          <p:spPr>
            <a:xfrm flipH="false" flipV="false" rot="0">
              <a:off x="0" y="0"/>
              <a:ext cx="13995654" cy="25400"/>
            </a:xfrm>
            <a:custGeom>
              <a:avLst/>
              <a:gdLst/>
              <a:ahLst/>
              <a:cxnLst/>
              <a:rect r="r" b="b" t="t" l="l"/>
              <a:pathLst>
                <a:path h="25400" w="13995654">
                  <a:moveTo>
                    <a:pt x="0" y="12700"/>
                  </a:moveTo>
                  <a:cubicBezTo>
                    <a:pt x="0" y="5715"/>
                    <a:pt x="5715" y="0"/>
                    <a:pt x="12700" y="0"/>
                  </a:cubicBezTo>
                  <a:lnTo>
                    <a:pt x="13982954" y="0"/>
                  </a:lnTo>
                  <a:cubicBezTo>
                    <a:pt x="13989940" y="0"/>
                    <a:pt x="13995654" y="5715"/>
                    <a:pt x="13995654" y="12700"/>
                  </a:cubicBezTo>
                  <a:cubicBezTo>
                    <a:pt x="13995654" y="19685"/>
                    <a:pt x="13989940" y="25400"/>
                    <a:pt x="13982954" y="25400"/>
                  </a:cubicBezTo>
                  <a:lnTo>
                    <a:pt x="12700" y="25400"/>
                  </a:lnTo>
                  <a:cubicBezTo>
                    <a:pt x="5715" y="25400"/>
                    <a:pt x="0" y="19685"/>
                    <a:pt x="0" y="12700"/>
                  </a:cubicBezTo>
                  <a:close/>
                </a:path>
              </a:pathLst>
            </a:custGeom>
            <a:solidFill>
              <a:srgbClr val="5D606B"/>
            </a:solidFill>
          </p:spPr>
        </p:sp>
      </p:grpSp>
      <p:grpSp>
        <p:nvGrpSpPr>
          <p:cNvPr name="Group 38" id="38"/>
          <p:cNvGrpSpPr/>
          <p:nvPr/>
        </p:nvGrpSpPr>
        <p:grpSpPr>
          <a:xfrm rot="0">
            <a:off x="1047155" y="6588770"/>
            <a:ext cx="8096845" cy="2863304"/>
            <a:chOff x="0" y="0"/>
            <a:chExt cx="10795793" cy="3817738"/>
          </a:xfrm>
        </p:grpSpPr>
        <p:sp>
          <p:nvSpPr>
            <p:cNvPr name="Freeform 39" id="39"/>
            <p:cNvSpPr/>
            <p:nvPr/>
          </p:nvSpPr>
          <p:spPr>
            <a:xfrm flipH="false" flipV="false" rot="0">
              <a:off x="0" y="0"/>
              <a:ext cx="10795762" cy="3817747"/>
            </a:xfrm>
            <a:custGeom>
              <a:avLst/>
              <a:gdLst/>
              <a:ahLst/>
              <a:cxnLst/>
              <a:rect r="r" b="b" t="t" l="l"/>
              <a:pathLst>
                <a:path h="3817747" w="10795762">
                  <a:moveTo>
                    <a:pt x="0" y="59817"/>
                  </a:moveTo>
                  <a:cubicBezTo>
                    <a:pt x="0" y="26797"/>
                    <a:pt x="26797" y="0"/>
                    <a:pt x="59817" y="0"/>
                  </a:cubicBezTo>
                  <a:lnTo>
                    <a:pt x="10735945" y="0"/>
                  </a:lnTo>
                  <a:cubicBezTo>
                    <a:pt x="10768964" y="0"/>
                    <a:pt x="10795762" y="26797"/>
                    <a:pt x="10795762" y="59817"/>
                  </a:cubicBezTo>
                  <a:lnTo>
                    <a:pt x="10795762" y="3757930"/>
                  </a:lnTo>
                  <a:cubicBezTo>
                    <a:pt x="10795762" y="3790950"/>
                    <a:pt x="10768964" y="3817747"/>
                    <a:pt x="10735945" y="3817747"/>
                  </a:cubicBezTo>
                  <a:lnTo>
                    <a:pt x="59817" y="3817747"/>
                  </a:lnTo>
                  <a:cubicBezTo>
                    <a:pt x="26797" y="3817747"/>
                    <a:pt x="0" y="3790950"/>
                    <a:pt x="0" y="3757930"/>
                  </a:cubicBezTo>
                  <a:close/>
                </a:path>
              </a:pathLst>
            </a:custGeom>
            <a:solidFill>
              <a:srgbClr val="444752"/>
            </a:solidFill>
          </p:spPr>
        </p:sp>
      </p:grpSp>
      <p:grpSp>
        <p:nvGrpSpPr>
          <p:cNvPr name="Group 40" id="40"/>
          <p:cNvGrpSpPr/>
          <p:nvPr/>
        </p:nvGrpSpPr>
        <p:grpSpPr>
          <a:xfrm rot="0">
            <a:off x="4885134" y="7757369"/>
            <a:ext cx="420737" cy="525959"/>
            <a:chOff x="0" y="0"/>
            <a:chExt cx="560983" cy="701278"/>
          </a:xfrm>
        </p:grpSpPr>
        <p:sp>
          <p:nvSpPr>
            <p:cNvPr name="Freeform 41" id="41"/>
            <p:cNvSpPr/>
            <p:nvPr/>
          </p:nvSpPr>
          <p:spPr>
            <a:xfrm flipH="false" flipV="false" rot="0">
              <a:off x="0" y="0"/>
              <a:ext cx="560983" cy="701278"/>
            </a:xfrm>
            <a:custGeom>
              <a:avLst/>
              <a:gdLst/>
              <a:ahLst/>
              <a:cxnLst/>
              <a:rect r="r" b="b" t="t" l="l"/>
              <a:pathLst>
                <a:path h="701278" w="560983">
                  <a:moveTo>
                    <a:pt x="0" y="0"/>
                  </a:moveTo>
                  <a:lnTo>
                    <a:pt x="560983" y="0"/>
                  </a:lnTo>
                  <a:lnTo>
                    <a:pt x="560983" y="701278"/>
                  </a:lnTo>
                  <a:lnTo>
                    <a:pt x="0" y="701278"/>
                  </a:lnTo>
                  <a:close/>
                </a:path>
              </a:pathLst>
            </a:custGeom>
            <a:solidFill>
              <a:srgbClr val="000000">
                <a:alpha val="0"/>
              </a:srgbClr>
            </a:solidFill>
          </p:spPr>
        </p:sp>
        <p:sp>
          <p:nvSpPr>
            <p:cNvPr name="TextBox 42" id="42"/>
            <p:cNvSpPr txBox="true"/>
            <p:nvPr/>
          </p:nvSpPr>
          <p:spPr>
            <a:xfrm>
              <a:off x="0" y="-114300"/>
              <a:ext cx="560983" cy="815578"/>
            </a:xfrm>
            <a:prstGeom prst="rect">
              <a:avLst/>
            </a:prstGeom>
          </p:spPr>
          <p:txBody>
            <a:bodyPr anchor="t" rtlCol="false" tIns="0" lIns="0" bIns="0" rIns="0"/>
            <a:lstStyle/>
            <a:p>
              <a:pPr algn="ctr">
                <a:lnSpc>
                  <a:spcPts val="5250"/>
                </a:lnSpc>
              </a:pPr>
              <a:r>
                <a:rPr lang="en-US" sz="3312">
                  <a:solidFill>
                    <a:srgbClr val="D6E5EF"/>
                  </a:solidFill>
                  <a:latin typeface="Lora"/>
                  <a:ea typeface="Lora"/>
                  <a:cs typeface="Lora"/>
                  <a:sym typeface="Lora"/>
                </a:rPr>
                <a:t>3</a:t>
              </a:r>
            </a:p>
          </p:txBody>
        </p:sp>
      </p:grpSp>
      <p:grpSp>
        <p:nvGrpSpPr>
          <p:cNvPr name="Group 43" id="43"/>
          <p:cNvGrpSpPr/>
          <p:nvPr/>
        </p:nvGrpSpPr>
        <p:grpSpPr>
          <a:xfrm rot="0">
            <a:off x="9443145" y="6887915"/>
            <a:ext cx="3520231" cy="439936"/>
            <a:chOff x="0" y="0"/>
            <a:chExt cx="4693642" cy="586582"/>
          </a:xfrm>
        </p:grpSpPr>
        <p:sp>
          <p:nvSpPr>
            <p:cNvPr name="Freeform 44" id="44"/>
            <p:cNvSpPr/>
            <p:nvPr/>
          </p:nvSpPr>
          <p:spPr>
            <a:xfrm flipH="false" flipV="false" rot="0">
              <a:off x="0" y="0"/>
              <a:ext cx="4693642" cy="586582"/>
            </a:xfrm>
            <a:custGeom>
              <a:avLst/>
              <a:gdLst/>
              <a:ahLst/>
              <a:cxnLst/>
              <a:rect r="r" b="b" t="t" l="l"/>
              <a:pathLst>
                <a:path h="586582" w="4693642">
                  <a:moveTo>
                    <a:pt x="0" y="0"/>
                  </a:moveTo>
                  <a:lnTo>
                    <a:pt x="4693642" y="0"/>
                  </a:lnTo>
                  <a:lnTo>
                    <a:pt x="4693642" y="586582"/>
                  </a:lnTo>
                  <a:lnTo>
                    <a:pt x="0" y="586582"/>
                  </a:lnTo>
                  <a:close/>
                </a:path>
              </a:pathLst>
            </a:custGeom>
            <a:solidFill>
              <a:srgbClr val="000000">
                <a:alpha val="0"/>
              </a:srgbClr>
            </a:solidFill>
          </p:spPr>
        </p:sp>
        <p:sp>
          <p:nvSpPr>
            <p:cNvPr name="TextBox 45" id="45"/>
            <p:cNvSpPr txBox="true"/>
            <p:nvPr/>
          </p:nvSpPr>
          <p:spPr>
            <a:xfrm>
              <a:off x="0" y="-19050"/>
              <a:ext cx="4693642" cy="605632"/>
            </a:xfrm>
            <a:prstGeom prst="rect">
              <a:avLst/>
            </a:prstGeom>
          </p:spPr>
          <p:txBody>
            <a:bodyPr anchor="t" rtlCol="false" tIns="0" lIns="0" bIns="0" rIns="0"/>
            <a:lstStyle/>
            <a:p>
              <a:pPr algn="l">
                <a:lnSpc>
                  <a:spcPts val="3437"/>
                </a:lnSpc>
              </a:pPr>
              <a:r>
                <a:rPr lang="en-US" sz="2750">
                  <a:solidFill>
                    <a:srgbClr val="D6E5EF"/>
                  </a:solidFill>
                  <a:latin typeface="Lora"/>
                  <a:ea typeface="Lora"/>
                  <a:cs typeface="Lora"/>
                  <a:sym typeface="Lora"/>
                </a:rPr>
                <a:t>Results</a:t>
              </a:r>
            </a:p>
          </p:txBody>
        </p:sp>
      </p:grpSp>
      <p:grpSp>
        <p:nvGrpSpPr>
          <p:cNvPr name="Group 46" id="46"/>
          <p:cNvGrpSpPr/>
          <p:nvPr/>
        </p:nvGrpSpPr>
        <p:grpSpPr>
          <a:xfrm rot="0">
            <a:off x="9443145" y="7507338"/>
            <a:ext cx="7376517" cy="478780"/>
            <a:chOff x="0" y="0"/>
            <a:chExt cx="9835357" cy="638373"/>
          </a:xfrm>
        </p:grpSpPr>
        <p:sp>
          <p:nvSpPr>
            <p:cNvPr name="Freeform 47" id="47"/>
            <p:cNvSpPr/>
            <p:nvPr/>
          </p:nvSpPr>
          <p:spPr>
            <a:xfrm flipH="false" flipV="false" rot="0">
              <a:off x="0" y="0"/>
              <a:ext cx="9835357" cy="638373"/>
            </a:xfrm>
            <a:custGeom>
              <a:avLst/>
              <a:gdLst/>
              <a:ahLst/>
              <a:cxnLst/>
              <a:rect r="r" b="b" t="t" l="l"/>
              <a:pathLst>
                <a:path h="638373" w="9835357">
                  <a:moveTo>
                    <a:pt x="0" y="0"/>
                  </a:moveTo>
                  <a:lnTo>
                    <a:pt x="9835357" y="0"/>
                  </a:lnTo>
                  <a:lnTo>
                    <a:pt x="9835357" y="638373"/>
                  </a:lnTo>
                  <a:lnTo>
                    <a:pt x="0" y="638373"/>
                  </a:lnTo>
                  <a:close/>
                </a:path>
              </a:pathLst>
            </a:custGeom>
            <a:solidFill>
              <a:srgbClr val="000000">
                <a:alpha val="0"/>
              </a:srgbClr>
            </a:solidFill>
          </p:spPr>
        </p:sp>
        <p:sp>
          <p:nvSpPr>
            <p:cNvPr name="TextBox 48" id="48"/>
            <p:cNvSpPr txBox="true"/>
            <p:nvPr/>
          </p:nvSpPr>
          <p:spPr>
            <a:xfrm>
              <a:off x="0" y="-95250"/>
              <a:ext cx="9835357" cy="733623"/>
            </a:xfrm>
            <a:prstGeom prst="rect">
              <a:avLst/>
            </a:prstGeom>
          </p:spPr>
          <p:txBody>
            <a:bodyPr anchor="t" rtlCol="false" tIns="0" lIns="0" bIns="0" rIns="0"/>
            <a:lstStyle/>
            <a:p>
              <a:pPr algn="l" marL="777379" indent="-259126" lvl="2">
                <a:lnSpc>
                  <a:spcPts val="3750"/>
                </a:lnSpc>
                <a:buFont typeface="Arial"/>
                <a:buChar char="⚬"/>
              </a:pPr>
              <a:r>
                <a:rPr lang="en-US" b="true" sz="2312">
                  <a:solidFill>
                    <a:srgbClr val="D6E5EF"/>
                  </a:solidFill>
                  <a:latin typeface="Source Sans Pro Bold"/>
                  <a:ea typeface="Source Sans Pro Bold"/>
                  <a:cs typeface="Source Sans Pro Bold"/>
                  <a:sym typeface="Source Sans Pro Bold"/>
                </a:rPr>
                <a:t>Lower costs</a:t>
              </a:r>
              <a:r>
                <a:rPr lang="en-US" sz="2312">
                  <a:solidFill>
                    <a:srgbClr val="D6E5EF"/>
                  </a:solidFill>
                  <a:latin typeface="Source Sans Pro"/>
                  <a:ea typeface="Source Sans Pro"/>
                  <a:cs typeface="Source Sans Pro"/>
                  <a:sym typeface="Source Sans Pro"/>
                </a:rPr>
                <a:t> due to pay-per-use model.</a:t>
              </a:r>
            </a:p>
          </p:txBody>
        </p:sp>
      </p:grpSp>
      <p:grpSp>
        <p:nvGrpSpPr>
          <p:cNvPr name="Group 49" id="49"/>
          <p:cNvGrpSpPr/>
          <p:nvPr/>
        </p:nvGrpSpPr>
        <p:grpSpPr>
          <a:xfrm rot="0">
            <a:off x="9443145" y="8090744"/>
            <a:ext cx="7376517" cy="478780"/>
            <a:chOff x="0" y="0"/>
            <a:chExt cx="9835357" cy="638373"/>
          </a:xfrm>
        </p:grpSpPr>
        <p:sp>
          <p:nvSpPr>
            <p:cNvPr name="Freeform 50" id="50"/>
            <p:cNvSpPr/>
            <p:nvPr/>
          </p:nvSpPr>
          <p:spPr>
            <a:xfrm flipH="false" flipV="false" rot="0">
              <a:off x="0" y="0"/>
              <a:ext cx="9835357" cy="638373"/>
            </a:xfrm>
            <a:custGeom>
              <a:avLst/>
              <a:gdLst/>
              <a:ahLst/>
              <a:cxnLst/>
              <a:rect r="r" b="b" t="t" l="l"/>
              <a:pathLst>
                <a:path h="638373" w="9835357">
                  <a:moveTo>
                    <a:pt x="0" y="0"/>
                  </a:moveTo>
                  <a:lnTo>
                    <a:pt x="9835357" y="0"/>
                  </a:lnTo>
                  <a:lnTo>
                    <a:pt x="9835357" y="638373"/>
                  </a:lnTo>
                  <a:lnTo>
                    <a:pt x="0" y="638373"/>
                  </a:lnTo>
                  <a:close/>
                </a:path>
              </a:pathLst>
            </a:custGeom>
            <a:solidFill>
              <a:srgbClr val="000000">
                <a:alpha val="0"/>
              </a:srgbClr>
            </a:solidFill>
          </p:spPr>
        </p:sp>
        <p:sp>
          <p:nvSpPr>
            <p:cNvPr name="TextBox 51" id="51"/>
            <p:cNvSpPr txBox="true"/>
            <p:nvPr/>
          </p:nvSpPr>
          <p:spPr>
            <a:xfrm>
              <a:off x="0" y="-95250"/>
              <a:ext cx="9835357" cy="733623"/>
            </a:xfrm>
            <a:prstGeom prst="rect">
              <a:avLst/>
            </a:prstGeom>
          </p:spPr>
          <p:txBody>
            <a:bodyPr anchor="t" rtlCol="false" tIns="0" lIns="0" bIns="0" rIns="0"/>
            <a:lstStyle/>
            <a:p>
              <a:pPr algn="l" marL="777379" indent="-259126" lvl="2">
                <a:lnSpc>
                  <a:spcPts val="3750"/>
                </a:lnSpc>
                <a:buFont typeface="Arial"/>
                <a:buChar char="⚬"/>
              </a:pPr>
              <a:r>
                <a:rPr lang="en-US" b="true" sz="2312">
                  <a:solidFill>
                    <a:srgbClr val="D6E5EF"/>
                  </a:solidFill>
                  <a:latin typeface="Source Sans Pro Bold"/>
                  <a:ea typeface="Source Sans Pro Bold"/>
                  <a:cs typeface="Source Sans Pro Bold"/>
                  <a:sym typeface="Source Sans Pro Bold"/>
                </a:rPr>
                <a:t>Faster response times</a:t>
              </a:r>
              <a:r>
                <a:rPr lang="en-US" sz="2312">
                  <a:solidFill>
                    <a:srgbClr val="D6E5EF"/>
                  </a:solidFill>
                  <a:latin typeface="Source Sans Pro"/>
                  <a:ea typeface="Source Sans Pro"/>
                  <a:cs typeface="Source Sans Pro"/>
                  <a:sym typeface="Source Sans Pro"/>
                </a:rPr>
                <a:t> and improved performance.</a:t>
              </a:r>
            </a:p>
          </p:txBody>
        </p:sp>
      </p:grpSp>
      <p:grpSp>
        <p:nvGrpSpPr>
          <p:cNvPr name="Group 52" id="52"/>
          <p:cNvGrpSpPr/>
          <p:nvPr/>
        </p:nvGrpSpPr>
        <p:grpSpPr>
          <a:xfrm rot="0">
            <a:off x="9443145" y="8674150"/>
            <a:ext cx="7376517" cy="478780"/>
            <a:chOff x="0" y="0"/>
            <a:chExt cx="9835357" cy="638373"/>
          </a:xfrm>
        </p:grpSpPr>
        <p:sp>
          <p:nvSpPr>
            <p:cNvPr name="Freeform 53" id="53"/>
            <p:cNvSpPr/>
            <p:nvPr/>
          </p:nvSpPr>
          <p:spPr>
            <a:xfrm flipH="false" flipV="false" rot="0">
              <a:off x="0" y="0"/>
              <a:ext cx="9835357" cy="638373"/>
            </a:xfrm>
            <a:custGeom>
              <a:avLst/>
              <a:gdLst/>
              <a:ahLst/>
              <a:cxnLst/>
              <a:rect r="r" b="b" t="t" l="l"/>
              <a:pathLst>
                <a:path h="638373" w="9835357">
                  <a:moveTo>
                    <a:pt x="0" y="0"/>
                  </a:moveTo>
                  <a:lnTo>
                    <a:pt x="9835357" y="0"/>
                  </a:lnTo>
                  <a:lnTo>
                    <a:pt x="9835357" y="638373"/>
                  </a:lnTo>
                  <a:lnTo>
                    <a:pt x="0" y="638373"/>
                  </a:lnTo>
                  <a:close/>
                </a:path>
              </a:pathLst>
            </a:custGeom>
            <a:solidFill>
              <a:srgbClr val="000000">
                <a:alpha val="0"/>
              </a:srgbClr>
            </a:solidFill>
          </p:spPr>
        </p:sp>
        <p:sp>
          <p:nvSpPr>
            <p:cNvPr name="TextBox 54" id="54"/>
            <p:cNvSpPr txBox="true"/>
            <p:nvPr/>
          </p:nvSpPr>
          <p:spPr>
            <a:xfrm>
              <a:off x="0" y="-95250"/>
              <a:ext cx="9835357" cy="733623"/>
            </a:xfrm>
            <a:prstGeom prst="rect">
              <a:avLst/>
            </a:prstGeom>
          </p:spPr>
          <p:txBody>
            <a:bodyPr anchor="t" rtlCol="false" tIns="0" lIns="0" bIns="0" rIns="0"/>
            <a:lstStyle/>
            <a:p>
              <a:pPr algn="l" marL="777379" indent="-259126" lvl="2">
                <a:lnSpc>
                  <a:spcPts val="3750"/>
                </a:lnSpc>
                <a:buFont typeface="Arial"/>
                <a:buChar char="⚬"/>
              </a:pPr>
              <a:r>
                <a:rPr lang="en-US" b="true" sz="2312">
                  <a:solidFill>
                    <a:srgbClr val="D6E5EF"/>
                  </a:solidFill>
                  <a:latin typeface="Source Sans Pro Bold"/>
                  <a:ea typeface="Source Sans Pro Bold"/>
                  <a:cs typeface="Source Sans Pro Bold"/>
                  <a:sym typeface="Source Sans Pro Bold"/>
                </a:rPr>
                <a:t>Reduced infrastructure complexity.</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2"/>
            <a:stretch>
              <a:fillRect l="0" t="0" r="0" b="0"/>
            </a:stretch>
          </a:blipFill>
        </p:spPr>
      </p:sp>
      <p:grpSp>
        <p:nvGrpSpPr>
          <p:cNvPr name="Group 7" id="7"/>
          <p:cNvGrpSpPr/>
          <p:nvPr/>
        </p:nvGrpSpPr>
        <p:grpSpPr>
          <a:xfrm rot="0">
            <a:off x="7905155" y="1271587"/>
            <a:ext cx="7040612" cy="880021"/>
            <a:chOff x="0" y="0"/>
            <a:chExt cx="9387483" cy="1173362"/>
          </a:xfrm>
        </p:grpSpPr>
        <p:sp>
          <p:nvSpPr>
            <p:cNvPr name="Freeform 8" id="8"/>
            <p:cNvSpPr/>
            <p:nvPr/>
          </p:nvSpPr>
          <p:spPr>
            <a:xfrm flipH="false" flipV="false" rot="0">
              <a:off x="0" y="0"/>
              <a:ext cx="9387484" cy="1173362"/>
            </a:xfrm>
            <a:custGeom>
              <a:avLst/>
              <a:gdLst/>
              <a:ahLst/>
              <a:cxnLst/>
              <a:rect r="r" b="b" t="t" l="l"/>
              <a:pathLst>
                <a:path h="1173362" w="9387484">
                  <a:moveTo>
                    <a:pt x="0" y="0"/>
                  </a:moveTo>
                  <a:lnTo>
                    <a:pt x="9387484" y="0"/>
                  </a:lnTo>
                  <a:lnTo>
                    <a:pt x="9387484" y="1173362"/>
                  </a:lnTo>
                  <a:lnTo>
                    <a:pt x="0" y="1173362"/>
                  </a:lnTo>
                  <a:close/>
                </a:path>
              </a:pathLst>
            </a:custGeom>
            <a:solidFill>
              <a:srgbClr val="000000">
                <a:alpha val="0"/>
              </a:srgbClr>
            </a:solidFill>
          </p:spPr>
        </p:sp>
        <p:sp>
          <p:nvSpPr>
            <p:cNvPr name="TextBox 9" id="9"/>
            <p:cNvSpPr txBox="true"/>
            <p:nvPr/>
          </p:nvSpPr>
          <p:spPr>
            <a:xfrm>
              <a:off x="0" y="-19050"/>
              <a:ext cx="9387483" cy="1192412"/>
            </a:xfrm>
            <a:prstGeom prst="rect">
              <a:avLst/>
            </a:prstGeom>
          </p:spPr>
          <p:txBody>
            <a:bodyPr anchor="t" rtlCol="false" tIns="0" lIns="0" bIns="0" rIns="0"/>
            <a:lstStyle/>
            <a:p>
              <a:pPr algn="l">
                <a:lnSpc>
                  <a:spcPts val="6875"/>
                </a:lnSpc>
              </a:pPr>
              <a:r>
                <a:rPr lang="en-US" sz="5500">
                  <a:solidFill>
                    <a:srgbClr val="F98AC7"/>
                  </a:solidFill>
                  <a:latin typeface="Lora"/>
                  <a:ea typeface="Lora"/>
                  <a:cs typeface="Lora"/>
                  <a:sym typeface="Lora"/>
                </a:rPr>
                <a:t>Serverless Use Cases</a:t>
              </a:r>
            </a:p>
          </p:txBody>
        </p:sp>
      </p:grpSp>
      <p:sp>
        <p:nvSpPr>
          <p:cNvPr name="Freeform 10" id="10" descr="preencoded.png"/>
          <p:cNvSpPr/>
          <p:nvPr/>
        </p:nvSpPr>
        <p:spPr>
          <a:xfrm flipH="false" flipV="false" rot="0">
            <a:off x="7905155" y="2600325"/>
            <a:ext cx="1047155" cy="1047155"/>
          </a:xfrm>
          <a:custGeom>
            <a:avLst/>
            <a:gdLst/>
            <a:ahLst/>
            <a:cxnLst/>
            <a:rect r="r" b="b" t="t" l="l"/>
            <a:pathLst>
              <a:path h="1047155" w="1047155">
                <a:moveTo>
                  <a:pt x="0" y="0"/>
                </a:moveTo>
                <a:lnTo>
                  <a:pt x="1047155" y="0"/>
                </a:lnTo>
                <a:lnTo>
                  <a:pt x="1047155" y="1047155"/>
                </a:lnTo>
                <a:lnTo>
                  <a:pt x="0" y="1047155"/>
                </a:lnTo>
                <a:lnTo>
                  <a:pt x="0" y="0"/>
                </a:lnTo>
                <a:close/>
              </a:path>
            </a:pathLst>
          </a:custGeom>
          <a:blipFill>
            <a:blip r:embed="rId3"/>
            <a:stretch>
              <a:fillRect l="0" t="0" r="0" b="0"/>
            </a:stretch>
          </a:blipFill>
        </p:spPr>
      </p:sp>
      <p:grpSp>
        <p:nvGrpSpPr>
          <p:cNvPr name="Group 11" id="11"/>
          <p:cNvGrpSpPr/>
          <p:nvPr/>
        </p:nvGrpSpPr>
        <p:grpSpPr>
          <a:xfrm rot="0">
            <a:off x="7905155" y="4021485"/>
            <a:ext cx="3520231" cy="439936"/>
            <a:chOff x="0" y="0"/>
            <a:chExt cx="4693642" cy="586582"/>
          </a:xfrm>
        </p:grpSpPr>
        <p:sp>
          <p:nvSpPr>
            <p:cNvPr name="Freeform 12" id="12"/>
            <p:cNvSpPr/>
            <p:nvPr/>
          </p:nvSpPr>
          <p:spPr>
            <a:xfrm flipH="false" flipV="false" rot="0">
              <a:off x="0" y="0"/>
              <a:ext cx="4693642" cy="586582"/>
            </a:xfrm>
            <a:custGeom>
              <a:avLst/>
              <a:gdLst/>
              <a:ahLst/>
              <a:cxnLst/>
              <a:rect r="r" b="b" t="t" l="l"/>
              <a:pathLst>
                <a:path h="586582" w="4693642">
                  <a:moveTo>
                    <a:pt x="0" y="0"/>
                  </a:moveTo>
                  <a:lnTo>
                    <a:pt x="4693642" y="0"/>
                  </a:lnTo>
                  <a:lnTo>
                    <a:pt x="4693642" y="586582"/>
                  </a:lnTo>
                  <a:lnTo>
                    <a:pt x="0" y="586582"/>
                  </a:lnTo>
                  <a:close/>
                </a:path>
              </a:pathLst>
            </a:custGeom>
            <a:solidFill>
              <a:srgbClr val="000000">
                <a:alpha val="0"/>
              </a:srgbClr>
            </a:solidFill>
          </p:spPr>
        </p:sp>
        <p:sp>
          <p:nvSpPr>
            <p:cNvPr name="TextBox 13" id="13"/>
            <p:cNvSpPr txBox="true"/>
            <p:nvPr/>
          </p:nvSpPr>
          <p:spPr>
            <a:xfrm>
              <a:off x="0" y="-19050"/>
              <a:ext cx="4693642" cy="605632"/>
            </a:xfrm>
            <a:prstGeom prst="rect">
              <a:avLst/>
            </a:prstGeom>
          </p:spPr>
          <p:txBody>
            <a:bodyPr anchor="t" rtlCol="false" tIns="0" lIns="0" bIns="0" rIns="0"/>
            <a:lstStyle/>
            <a:p>
              <a:pPr algn="l">
                <a:lnSpc>
                  <a:spcPts val="3437"/>
                </a:lnSpc>
              </a:pPr>
              <a:r>
                <a:rPr lang="en-US" sz="2750">
                  <a:solidFill>
                    <a:srgbClr val="D6E5EF"/>
                  </a:solidFill>
                  <a:latin typeface="Lora"/>
                  <a:ea typeface="Lora"/>
                  <a:cs typeface="Lora"/>
                  <a:sym typeface="Lora"/>
                </a:rPr>
                <a:t>Web Backends</a:t>
              </a:r>
            </a:p>
          </p:txBody>
        </p:sp>
      </p:grpSp>
      <p:grpSp>
        <p:nvGrpSpPr>
          <p:cNvPr name="Group 14" id="14"/>
          <p:cNvGrpSpPr/>
          <p:nvPr/>
        </p:nvGrpSpPr>
        <p:grpSpPr>
          <a:xfrm rot="0">
            <a:off x="7905155" y="4640908"/>
            <a:ext cx="4443412" cy="478780"/>
            <a:chOff x="0" y="0"/>
            <a:chExt cx="5924550" cy="638373"/>
          </a:xfrm>
        </p:grpSpPr>
        <p:sp>
          <p:nvSpPr>
            <p:cNvPr name="Freeform 15" id="15"/>
            <p:cNvSpPr/>
            <p:nvPr/>
          </p:nvSpPr>
          <p:spPr>
            <a:xfrm flipH="false" flipV="false" rot="0">
              <a:off x="0" y="0"/>
              <a:ext cx="5924550" cy="638373"/>
            </a:xfrm>
            <a:custGeom>
              <a:avLst/>
              <a:gdLst/>
              <a:ahLst/>
              <a:cxnLst/>
              <a:rect r="r" b="b" t="t" l="l"/>
              <a:pathLst>
                <a:path h="638373" w="5924550">
                  <a:moveTo>
                    <a:pt x="0" y="0"/>
                  </a:moveTo>
                  <a:lnTo>
                    <a:pt x="5924550" y="0"/>
                  </a:lnTo>
                  <a:lnTo>
                    <a:pt x="5924550" y="638373"/>
                  </a:lnTo>
                  <a:lnTo>
                    <a:pt x="0" y="638373"/>
                  </a:lnTo>
                  <a:close/>
                </a:path>
              </a:pathLst>
            </a:custGeom>
            <a:solidFill>
              <a:srgbClr val="000000">
                <a:alpha val="0"/>
              </a:srgbClr>
            </a:solidFill>
          </p:spPr>
        </p:sp>
        <p:sp>
          <p:nvSpPr>
            <p:cNvPr name="TextBox 16" id="16"/>
            <p:cNvSpPr txBox="true"/>
            <p:nvPr/>
          </p:nvSpPr>
          <p:spPr>
            <a:xfrm>
              <a:off x="0" y="-95250"/>
              <a:ext cx="5924550" cy="733623"/>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Firebase Functions.</a:t>
              </a:r>
            </a:p>
          </p:txBody>
        </p:sp>
      </p:grpSp>
      <p:sp>
        <p:nvSpPr>
          <p:cNvPr name="Freeform 17" id="17" descr="preencoded.png"/>
          <p:cNvSpPr/>
          <p:nvPr/>
        </p:nvSpPr>
        <p:spPr>
          <a:xfrm flipH="false" flipV="false" rot="0">
            <a:off x="12797284" y="2600325"/>
            <a:ext cx="1047155" cy="1047155"/>
          </a:xfrm>
          <a:custGeom>
            <a:avLst/>
            <a:gdLst/>
            <a:ahLst/>
            <a:cxnLst/>
            <a:rect r="r" b="b" t="t" l="l"/>
            <a:pathLst>
              <a:path h="1047155" w="1047155">
                <a:moveTo>
                  <a:pt x="0" y="0"/>
                </a:moveTo>
                <a:lnTo>
                  <a:pt x="1047155" y="0"/>
                </a:lnTo>
                <a:lnTo>
                  <a:pt x="1047155" y="1047155"/>
                </a:lnTo>
                <a:lnTo>
                  <a:pt x="0" y="1047155"/>
                </a:lnTo>
                <a:lnTo>
                  <a:pt x="0" y="0"/>
                </a:lnTo>
                <a:close/>
              </a:path>
            </a:pathLst>
          </a:custGeom>
          <a:blipFill>
            <a:blip r:embed="rId4"/>
            <a:stretch>
              <a:fillRect l="0" t="0" r="0" b="0"/>
            </a:stretch>
          </a:blipFill>
        </p:spPr>
      </p:sp>
      <p:grpSp>
        <p:nvGrpSpPr>
          <p:cNvPr name="Group 18" id="18"/>
          <p:cNvGrpSpPr/>
          <p:nvPr/>
        </p:nvGrpSpPr>
        <p:grpSpPr>
          <a:xfrm rot="0">
            <a:off x="12797284" y="4021485"/>
            <a:ext cx="3520231" cy="439936"/>
            <a:chOff x="0" y="0"/>
            <a:chExt cx="4693642" cy="586582"/>
          </a:xfrm>
        </p:grpSpPr>
        <p:sp>
          <p:nvSpPr>
            <p:cNvPr name="Freeform 19" id="19"/>
            <p:cNvSpPr/>
            <p:nvPr/>
          </p:nvSpPr>
          <p:spPr>
            <a:xfrm flipH="false" flipV="false" rot="0">
              <a:off x="0" y="0"/>
              <a:ext cx="4693642" cy="586582"/>
            </a:xfrm>
            <a:custGeom>
              <a:avLst/>
              <a:gdLst/>
              <a:ahLst/>
              <a:cxnLst/>
              <a:rect r="r" b="b" t="t" l="l"/>
              <a:pathLst>
                <a:path h="586582" w="4693642">
                  <a:moveTo>
                    <a:pt x="0" y="0"/>
                  </a:moveTo>
                  <a:lnTo>
                    <a:pt x="4693642" y="0"/>
                  </a:lnTo>
                  <a:lnTo>
                    <a:pt x="4693642" y="586582"/>
                  </a:lnTo>
                  <a:lnTo>
                    <a:pt x="0" y="586582"/>
                  </a:lnTo>
                  <a:close/>
                </a:path>
              </a:pathLst>
            </a:custGeom>
            <a:solidFill>
              <a:srgbClr val="000000">
                <a:alpha val="0"/>
              </a:srgbClr>
            </a:solidFill>
          </p:spPr>
        </p:sp>
        <p:sp>
          <p:nvSpPr>
            <p:cNvPr name="TextBox 20" id="20"/>
            <p:cNvSpPr txBox="true"/>
            <p:nvPr/>
          </p:nvSpPr>
          <p:spPr>
            <a:xfrm>
              <a:off x="0" y="-19050"/>
              <a:ext cx="4693642" cy="605632"/>
            </a:xfrm>
            <a:prstGeom prst="rect">
              <a:avLst/>
            </a:prstGeom>
          </p:spPr>
          <p:txBody>
            <a:bodyPr anchor="t" rtlCol="false" tIns="0" lIns="0" bIns="0" rIns="0"/>
            <a:lstStyle/>
            <a:p>
              <a:pPr algn="l">
                <a:lnSpc>
                  <a:spcPts val="3437"/>
                </a:lnSpc>
              </a:pPr>
              <a:r>
                <a:rPr lang="en-US" sz="2750">
                  <a:solidFill>
                    <a:srgbClr val="D6E5EF"/>
                  </a:solidFill>
                  <a:latin typeface="Lora"/>
                  <a:ea typeface="Lora"/>
                  <a:cs typeface="Lora"/>
                  <a:sym typeface="Lora"/>
                </a:rPr>
                <a:t>IoT Event Processing</a:t>
              </a:r>
            </a:p>
          </p:txBody>
        </p:sp>
      </p:grpSp>
      <p:grpSp>
        <p:nvGrpSpPr>
          <p:cNvPr name="Group 21" id="21"/>
          <p:cNvGrpSpPr/>
          <p:nvPr/>
        </p:nvGrpSpPr>
        <p:grpSpPr>
          <a:xfrm rot="0">
            <a:off x="12797284" y="4640908"/>
            <a:ext cx="4443561" cy="478780"/>
            <a:chOff x="0" y="0"/>
            <a:chExt cx="5924748" cy="638373"/>
          </a:xfrm>
        </p:grpSpPr>
        <p:sp>
          <p:nvSpPr>
            <p:cNvPr name="Freeform 22" id="22"/>
            <p:cNvSpPr/>
            <p:nvPr/>
          </p:nvSpPr>
          <p:spPr>
            <a:xfrm flipH="false" flipV="false" rot="0">
              <a:off x="0" y="0"/>
              <a:ext cx="5924748" cy="638373"/>
            </a:xfrm>
            <a:custGeom>
              <a:avLst/>
              <a:gdLst/>
              <a:ahLst/>
              <a:cxnLst/>
              <a:rect r="r" b="b" t="t" l="l"/>
              <a:pathLst>
                <a:path h="638373" w="5924748">
                  <a:moveTo>
                    <a:pt x="0" y="0"/>
                  </a:moveTo>
                  <a:lnTo>
                    <a:pt x="5924748" y="0"/>
                  </a:lnTo>
                  <a:lnTo>
                    <a:pt x="5924748" y="638373"/>
                  </a:lnTo>
                  <a:lnTo>
                    <a:pt x="0" y="638373"/>
                  </a:lnTo>
                  <a:close/>
                </a:path>
              </a:pathLst>
            </a:custGeom>
            <a:solidFill>
              <a:srgbClr val="000000">
                <a:alpha val="0"/>
              </a:srgbClr>
            </a:solidFill>
          </p:spPr>
        </p:sp>
        <p:sp>
          <p:nvSpPr>
            <p:cNvPr name="TextBox 23" id="23"/>
            <p:cNvSpPr txBox="true"/>
            <p:nvPr/>
          </p:nvSpPr>
          <p:spPr>
            <a:xfrm>
              <a:off x="0" y="-95250"/>
              <a:ext cx="5924748" cy="733623"/>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AWS Lambda.</a:t>
              </a:r>
            </a:p>
          </p:txBody>
        </p:sp>
      </p:grpSp>
      <p:sp>
        <p:nvSpPr>
          <p:cNvPr name="Freeform 24" id="24" descr="preencoded.png"/>
          <p:cNvSpPr/>
          <p:nvPr/>
        </p:nvSpPr>
        <p:spPr>
          <a:xfrm flipH="false" flipV="false" rot="0">
            <a:off x="7905155" y="6017270"/>
            <a:ext cx="1047155" cy="1047155"/>
          </a:xfrm>
          <a:custGeom>
            <a:avLst/>
            <a:gdLst/>
            <a:ahLst/>
            <a:cxnLst/>
            <a:rect r="r" b="b" t="t" l="l"/>
            <a:pathLst>
              <a:path h="1047155" w="1047155">
                <a:moveTo>
                  <a:pt x="0" y="0"/>
                </a:moveTo>
                <a:lnTo>
                  <a:pt x="1047155" y="0"/>
                </a:lnTo>
                <a:lnTo>
                  <a:pt x="1047155" y="1047155"/>
                </a:lnTo>
                <a:lnTo>
                  <a:pt x="0" y="1047155"/>
                </a:lnTo>
                <a:lnTo>
                  <a:pt x="0" y="0"/>
                </a:lnTo>
                <a:close/>
              </a:path>
            </a:pathLst>
          </a:custGeom>
          <a:blipFill>
            <a:blip r:embed="rId5"/>
            <a:stretch>
              <a:fillRect l="0" t="0" r="0" b="0"/>
            </a:stretch>
          </a:blipFill>
        </p:spPr>
      </p:sp>
      <p:grpSp>
        <p:nvGrpSpPr>
          <p:cNvPr name="Group 25" id="25"/>
          <p:cNvGrpSpPr/>
          <p:nvPr/>
        </p:nvGrpSpPr>
        <p:grpSpPr>
          <a:xfrm rot="0">
            <a:off x="7905155" y="7438430"/>
            <a:ext cx="3520231" cy="439936"/>
            <a:chOff x="0" y="0"/>
            <a:chExt cx="4693642" cy="586582"/>
          </a:xfrm>
        </p:grpSpPr>
        <p:sp>
          <p:nvSpPr>
            <p:cNvPr name="Freeform 26" id="26"/>
            <p:cNvSpPr/>
            <p:nvPr/>
          </p:nvSpPr>
          <p:spPr>
            <a:xfrm flipH="false" flipV="false" rot="0">
              <a:off x="0" y="0"/>
              <a:ext cx="4693642" cy="586582"/>
            </a:xfrm>
            <a:custGeom>
              <a:avLst/>
              <a:gdLst/>
              <a:ahLst/>
              <a:cxnLst/>
              <a:rect r="r" b="b" t="t" l="l"/>
              <a:pathLst>
                <a:path h="586582" w="4693642">
                  <a:moveTo>
                    <a:pt x="0" y="0"/>
                  </a:moveTo>
                  <a:lnTo>
                    <a:pt x="4693642" y="0"/>
                  </a:lnTo>
                  <a:lnTo>
                    <a:pt x="4693642" y="586582"/>
                  </a:lnTo>
                  <a:lnTo>
                    <a:pt x="0" y="586582"/>
                  </a:lnTo>
                  <a:close/>
                </a:path>
              </a:pathLst>
            </a:custGeom>
            <a:solidFill>
              <a:srgbClr val="000000">
                <a:alpha val="0"/>
              </a:srgbClr>
            </a:solidFill>
          </p:spPr>
        </p:sp>
        <p:sp>
          <p:nvSpPr>
            <p:cNvPr name="TextBox 27" id="27"/>
            <p:cNvSpPr txBox="true"/>
            <p:nvPr/>
          </p:nvSpPr>
          <p:spPr>
            <a:xfrm>
              <a:off x="0" y="-19050"/>
              <a:ext cx="4693642" cy="605632"/>
            </a:xfrm>
            <a:prstGeom prst="rect">
              <a:avLst/>
            </a:prstGeom>
          </p:spPr>
          <p:txBody>
            <a:bodyPr anchor="t" rtlCol="false" tIns="0" lIns="0" bIns="0" rIns="0"/>
            <a:lstStyle/>
            <a:p>
              <a:pPr algn="l">
                <a:lnSpc>
                  <a:spcPts val="3437"/>
                </a:lnSpc>
              </a:pPr>
              <a:r>
                <a:rPr lang="en-US" sz="2750">
                  <a:solidFill>
                    <a:srgbClr val="D6E5EF"/>
                  </a:solidFill>
                  <a:latin typeface="Lora"/>
                  <a:ea typeface="Lora"/>
                  <a:cs typeface="Lora"/>
                  <a:sym typeface="Lora"/>
                </a:rPr>
                <a:t>Machine Learning</a:t>
              </a:r>
            </a:p>
          </p:txBody>
        </p:sp>
      </p:grpSp>
      <p:grpSp>
        <p:nvGrpSpPr>
          <p:cNvPr name="Group 28" id="28"/>
          <p:cNvGrpSpPr/>
          <p:nvPr/>
        </p:nvGrpSpPr>
        <p:grpSpPr>
          <a:xfrm rot="0">
            <a:off x="7905155" y="8057852"/>
            <a:ext cx="4443412" cy="478780"/>
            <a:chOff x="0" y="0"/>
            <a:chExt cx="5924550" cy="638373"/>
          </a:xfrm>
        </p:grpSpPr>
        <p:sp>
          <p:nvSpPr>
            <p:cNvPr name="Freeform 29" id="29"/>
            <p:cNvSpPr/>
            <p:nvPr/>
          </p:nvSpPr>
          <p:spPr>
            <a:xfrm flipH="false" flipV="false" rot="0">
              <a:off x="0" y="0"/>
              <a:ext cx="5924550" cy="638373"/>
            </a:xfrm>
            <a:custGeom>
              <a:avLst/>
              <a:gdLst/>
              <a:ahLst/>
              <a:cxnLst/>
              <a:rect r="r" b="b" t="t" l="l"/>
              <a:pathLst>
                <a:path h="638373" w="5924550">
                  <a:moveTo>
                    <a:pt x="0" y="0"/>
                  </a:moveTo>
                  <a:lnTo>
                    <a:pt x="5924550" y="0"/>
                  </a:lnTo>
                  <a:lnTo>
                    <a:pt x="5924550" y="638373"/>
                  </a:lnTo>
                  <a:lnTo>
                    <a:pt x="0" y="638373"/>
                  </a:lnTo>
                  <a:close/>
                </a:path>
              </a:pathLst>
            </a:custGeom>
            <a:solidFill>
              <a:srgbClr val="000000">
                <a:alpha val="0"/>
              </a:srgbClr>
            </a:solidFill>
          </p:spPr>
        </p:sp>
        <p:sp>
          <p:nvSpPr>
            <p:cNvPr name="TextBox 30" id="30"/>
            <p:cNvSpPr txBox="true"/>
            <p:nvPr/>
          </p:nvSpPr>
          <p:spPr>
            <a:xfrm>
              <a:off x="0" y="-95250"/>
              <a:ext cx="5924550" cy="733623"/>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Google Cloud Functions.</a:t>
              </a:r>
            </a:p>
          </p:txBody>
        </p:sp>
      </p:grpSp>
      <p:sp>
        <p:nvSpPr>
          <p:cNvPr name="Freeform 31" id="31" descr="preencoded.png"/>
          <p:cNvSpPr/>
          <p:nvPr/>
        </p:nvSpPr>
        <p:spPr>
          <a:xfrm flipH="false" flipV="false" rot="0">
            <a:off x="12797284" y="6017270"/>
            <a:ext cx="1047155" cy="1047155"/>
          </a:xfrm>
          <a:custGeom>
            <a:avLst/>
            <a:gdLst/>
            <a:ahLst/>
            <a:cxnLst/>
            <a:rect r="r" b="b" t="t" l="l"/>
            <a:pathLst>
              <a:path h="1047155" w="1047155">
                <a:moveTo>
                  <a:pt x="0" y="0"/>
                </a:moveTo>
                <a:lnTo>
                  <a:pt x="1047155" y="0"/>
                </a:lnTo>
                <a:lnTo>
                  <a:pt x="1047155" y="1047155"/>
                </a:lnTo>
                <a:lnTo>
                  <a:pt x="0" y="1047155"/>
                </a:lnTo>
                <a:lnTo>
                  <a:pt x="0" y="0"/>
                </a:lnTo>
                <a:close/>
              </a:path>
            </a:pathLst>
          </a:custGeom>
          <a:blipFill>
            <a:blip r:embed="rId6"/>
            <a:stretch>
              <a:fillRect l="0" t="0" r="0" b="0"/>
            </a:stretch>
          </a:blipFill>
        </p:spPr>
      </p:sp>
      <p:grpSp>
        <p:nvGrpSpPr>
          <p:cNvPr name="Group 32" id="32"/>
          <p:cNvGrpSpPr/>
          <p:nvPr/>
        </p:nvGrpSpPr>
        <p:grpSpPr>
          <a:xfrm rot="0">
            <a:off x="12797284" y="7438430"/>
            <a:ext cx="3704481" cy="439936"/>
            <a:chOff x="0" y="0"/>
            <a:chExt cx="4939308" cy="586582"/>
          </a:xfrm>
        </p:grpSpPr>
        <p:sp>
          <p:nvSpPr>
            <p:cNvPr name="Freeform 33" id="33"/>
            <p:cNvSpPr/>
            <p:nvPr/>
          </p:nvSpPr>
          <p:spPr>
            <a:xfrm flipH="false" flipV="false" rot="0">
              <a:off x="0" y="0"/>
              <a:ext cx="4939308" cy="586582"/>
            </a:xfrm>
            <a:custGeom>
              <a:avLst/>
              <a:gdLst/>
              <a:ahLst/>
              <a:cxnLst/>
              <a:rect r="r" b="b" t="t" l="l"/>
              <a:pathLst>
                <a:path h="586582" w="4939308">
                  <a:moveTo>
                    <a:pt x="0" y="0"/>
                  </a:moveTo>
                  <a:lnTo>
                    <a:pt x="4939308" y="0"/>
                  </a:lnTo>
                  <a:lnTo>
                    <a:pt x="4939308" y="586582"/>
                  </a:lnTo>
                  <a:lnTo>
                    <a:pt x="0" y="586582"/>
                  </a:lnTo>
                  <a:close/>
                </a:path>
              </a:pathLst>
            </a:custGeom>
            <a:solidFill>
              <a:srgbClr val="000000">
                <a:alpha val="0"/>
              </a:srgbClr>
            </a:solidFill>
          </p:spPr>
        </p:sp>
        <p:sp>
          <p:nvSpPr>
            <p:cNvPr name="TextBox 34" id="34"/>
            <p:cNvSpPr txBox="true"/>
            <p:nvPr/>
          </p:nvSpPr>
          <p:spPr>
            <a:xfrm>
              <a:off x="0" y="-19050"/>
              <a:ext cx="4939308" cy="605632"/>
            </a:xfrm>
            <a:prstGeom prst="rect">
              <a:avLst/>
            </a:prstGeom>
          </p:spPr>
          <p:txBody>
            <a:bodyPr anchor="t" rtlCol="false" tIns="0" lIns="0" bIns="0" rIns="0"/>
            <a:lstStyle/>
            <a:p>
              <a:pPr algn="l">
                <a:lnSpc>
                  <a:spcPts val="3437"/>
                </a:lnSpc>
              </a:pPr>
              <a:r>
                <a:rPr lang="en-US" sz="2750">
                  <a:solidFill>
                    <a:srgbClr val="D6E5EF"/>
                  </a:solidFill>
                  <a:latin typeface="Lora"/>
                  <a:ea typeface="Lora"/>
                  <a:cs typeface="Lora"/>
                  <a:sym typeface="Lora"/>
                </a:rPr>
                <a:t>Data Processing &amp; ETL</a:t>
              </a:r>
            </a:p>
          </p:txBody>
        </p:sp>
      </p:grpSp>
      <p:grpSp>
        <p:nvGrpSpPr>
          <p:cNvPr name="Group 35" id="35"/>
          <p:cNvGrpSpPr/>
          <p:nvPr/>
        </p:nvGrpSpPr>
        <p:grpSpPr>
          <a:xfrm rot="0">
            <a:off x="12797284" y="8057852"/>
            <a:ext cx="4443561" cy="957560"/>
            <a:chOff x="0" y="0"/>
            <a:chExt cx="5924748" cy="1276747"/>
          </a:xfrm>
        </p:grpSpPr>
        <p:sp>
          <p:nvSpPr>
            <p:cNvPr name="Freeform 36" id="36"/>
            <p:cNvSpPr/>
            <p:nvPr/>
          </p:nvSpPr>
          <p:spPr>
            <a:xfrm flipH="false" flipV="false" rot="0">
              <a:off x="0" y="0"/>
              <a:ext cx="5924748" cy="1276747"/>
            </a:xfrm>
            <a:custGeom>
              <a:avLst/>
              <a:gdLst/>
              <a:ahLst/>
              <a:cxnLst/>
              <a:rect r="r" b="b" t="t" l="l"/>
              <a:pathLst>
                <a:path h="1276747" w="5924748">
                  <a:moveTo>
                    <a:pt x="0" y="0"/>
                  </a:moveTo>
                  <a:lnTo>
                    <a:pt x="5924748" y="0"/>
                  </a:lnTo>
                  <a:lnTo>
                    <a:pt x="5924748" y="1276747"/>
                  </a:lnTo>
                  <a:lnTo>
                    <a:pt x="0" y="1276747"/>
                  </a:lnTo>
                  <a:close/>
                </a:path>
              </a:pathLst>
            </a:custGeom>
            <a:solidFill>
              <a:srgbClr val="000000">
                <a:alpha val="0"/>
              </a:srgbClr>
            </a:solidFill>
          </p:spPr>
        </p:sp>
        <p:sp>
          <p:nvSpPr>
            <p:cNvPr name="TextBox 37" id="37"/>
            <p:cNvSpPr txBox="true"/>
            <p:nvPr/>
          </p:nvSpPr>
          <p:spPr>
            <a:xfrm>
              <a:off x="0" y="-95250"/>
              <a:ext cx="5924748" cy="1371997"/>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AWS glue for serverless ETL workflow</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2"/>
            <a:stretch>
              <a:fillRect l="0" t="0" r="0" b="0"/>
            </a:stretch>
          </a:blipFill>
        </p:spPr>
      </p:sp>
      <p:grpSp>
        <p:nvGrpSpPr>
          <p:cNvPr name="Group 7" id="7"/>
          <p:cNvGrpSpPr/>
          <p:nvPr/>
        </p:nvGrpSpPr>
        <p:grpSpPr>
          <a:xfrm rot="0">
            <a:off x="7905155" y="888504"/>
            <a:ext cx="9000084" cy="880021"/>
            <a:chOff x="0" y="0"/>
            <a:chExt cx="12000112" cy="1173362"/>
          </a:xfrm>
        </p:grpSpPr>
        <p:sp>
          <p:nvSpPr>
            <p:cNvPr name="Freeform 8" id="8"/>
            <p:cNvSpPr/>
            <p:nvPr/>
          </p:nvSpPr>
          <p:spPr>
            <a:xfrm flipH="false" flipV="false" rot="0">
              <a:off x="0" y="0"/>
              <a:ext cx="12000112" cy="1173362"/>
            </a:xfrm>
            <a:custGeom>
              <a:avLst/>
              <a:gdLst/>
              <a:ahLst/>
              <a:cxnLst/>
              <a:rect r="r" b="b" t="t" l="l"/>
              <a:pathLst>
                <a:path h="1173362" w="12000112">
                  <a:moveTo>
                    <a:pt x="0" y="0"/>
                  </a:moveTo>
                  <a:lnTo>
                    <a:pt x="12000112" y="0"/>
                  </a:lnTo>
                  <a:lnTo>
                    <a:pt x="12000112" y="1173362"/>
                  </a:lnTo>
                  <a:lnTo>
                    <a:pt x="0" y="1173362"/>
                  </a:lnTo>
                  <a:close/>
                </a:path>
              </a:pathLst>
            </a:custGeom>
            <a:solidFill>
              <a:srgbClr val="000000">
                <a:alpha val="0"/>
              </a:srgbClr>
            </a:solidFill>
          </p:spPr>
        </p:sp>
        <p:sp>
          <p:nvSpPr>
            <p:cNvPr name="TextBox 9" id="9"/>
            <p:cNvSpPr txBox="true"/>
            <p:nvPr/>
          </p:nvSpPr>
          <p:spPr>
            <a:xfrm>
              <a:off x="0" y="-19050"/>
              <a:ext cx="12000112" cy="1192412"/>
            </a:xfrm>
            <a:prstGeom prst="rect">
              <a:avLst/>
            </a:prstGeom>
          </p:spPr>
          <p:txBody>
            <a:bodyPr anchor="t" rtlCol="false" tIns="0" lIns="0" bIns="0" rIns="0"/>
            <a:lstStyle/>
            <a:p>
              <a:pPr algn="l">
                <a:lnSpc>
                  <a:spcPts val="6875"/>
                </a:lnSpc>
              </a:pPr>
              <a:r>
                <a:rPr lang="en-US" sz="5500">
                  <a:solidFill>
                    <a:srgbClr val="F98AC7"/>
                  </a:solidFill>
                  <a:latin typeface="Lora"/>
                  <a:ea typeface="Lora"/>
                  <a:cs typeface="Lora"/>
                  <a:sym typeface="Lora"/>
                </a:rPr>
                <a:t>Future Trends in Serverless</a:t>
              </a:r>
            </a:p>
          </p:txBody>
        </p:sp>
      </p:grpSp>
      <p:sp>
        <p:nvSpPr>
          <p:cNvPr name="Freeform 10" id="10" descr="preencoded.png"/>
          <p:cNvSpPr/>
          <p:nvPr/>
        </p:nvSpPr>
        <p:spPr>
          <a:xfrm flipH="false" flipV="false" rot="0">
            <a:off x="7905155" y="2217241"/>
            <a:ext cx="1496020" cy="1795314"/>
          </a:xfrm>
          <a:custGeom>
            <a:avLst/>
            <a:gdLst/>
            <a:ahLst/>
            <a:cxnLst/>
            <a:rect r="r" b="b" t="t" l="l"/>
            <a:pathLst>
              <a:path h="1795314" w="1496020">
                <a:moveTo>
                  <a:pt x="0" y="0"/>
                </a:moveTo>
                <a:lnTo>
                  <a:pt x="1496020" y="0"/>
                </a:lnTo>
                <a:lnTo>
                  <a:pt x="1496020" y="1795314"/>
                </a:lnTo>
                <a:lnTo>
                  <a:pt x="0" y="1795314"/>
                </a:lnTo>
                <a:lnTo>
                  <a:pt x="0" y="0"/>
                </a:lnTo>
                <a:close/>
              </a:path>
            </a:pathLst>
          </a:custGeom>
          <a:blipFill>
            <a:blip r:embed="rId3"/>
            <a:stretch>
              <a:fillRect l="-108" t="0" r="-108" b="0"/>
            </a:stretch>
          </a:blipFill>
        </p:spPr>
      </p:sp>
      <p:grpSp>
        <p:nvGrpSpPr>
          <p:cNvPr name="Group 11" id="11"/>
          <p:cNvGrpSpPr/>
          <p:nvPr/>
        </p:nvGrpSpPr>
        <p:grpSpPr>
          <a:xfrm rot="0">
            <a:off x="9849891" y="2516386"/>
            <a:ext cx="3520231" cy="439936"/>
            <a:chOff x="0" y="0"/>
            <a:chExt cx="4693642" cy="586582"/>
          </a:xfrm>
        </p:grpSpPr>
        <p:sp>
          <p:nvSpPr>
            <p:cNvPr name="Freeform 12" id="12"/>
            <p:cNvSpPr/>
            <p:nvPr/>
          </p:nvSpPr>
          <p:spPr>
            <a:xfrm flipH="false" flipV="false" rot="0">
              <a:off x="0" y="0"/>
              <a:ext cx="4693642" cy="586582"/>
            </a:xfrm>
            <a:custGeom>
              <a:avLst/>
              <a:gdLst/>
              <a:ahLst/>
              <a:cxnLst/>
              <a:rect r="r" b="b" t="t" l="l"/>
              <a:pathLst>
                <a:path h="586582" w="4693642">
                  <a:moveTo>
                    <a:pt x="0" y="0"/>
                  </a:moveTo>
                  <a:lnTo>
                    <a:pt x="4693642" y="0"/>
                  </a:lnTo>
                  <a:lnTo>
                    <a:pt x="4693642" y="586582"/>
                  </a:lnTo>
                  <a:lnTo>
                    <a:pt x="0" y="586582"/>
                  </a:lnTo>
                  <a:close/>
                </a:path>
              </a:pathLst>
            </a:custGeom>
            <a:solidFill>
              <a:srgbClr val="000000">
                <a:alpha val="0"/>
              </a:srgbClr>
            </a:solidFill>
          </p:spPr>
        </p:sp>
        <p:sp>
          <p:nvSpPr>
            <p:cNvPr name="TextBox 13" id="13"/>
            <p:cNvSpPr txBox="true"/>
            <p:nvPr/>
          </p:nvSpPr>
          <p:spPr>
            <a:xfrm>
              <a:off x="0" y="-19050"/>
              <a:ext cx="4693642" cy="605632"/>
            </a:xfrm>
            <a:prstGeom prst="rect">
              <a:avLst/>
            </a:prstGeom>
          </p:spPr>
          <p:txBody>
            <a:bodyPr anchor="t" rtlCol="false" tIns="0" lIns="0" bIns="0" rIns="0"/>
            <a:lstStyle/>
            <a:p>
              <a:pPr algn="l">
                <a:lnSpc>
                  <a:spcPts val="3437"/>
                </a:lnSpc>
              </a:pPr>
              <a:r>
                <a:rPr lang="en-US" sz="2750">
                  <a:solidFill>
                    <a:srgbClr val="D6E5EF"/>
                  </a:solidFill>
                  <a:latin typeface="Lora"/>
                  <a:ea typeface="Lora"/>
                  <a:cs typeface="Lora"/>
                  <a:sym typeface="Lora"/>
                </a:rPr>
                <a:t>Stateful Serverless</a:t>
              </a:r>
            </a:p>
          </p:txBody>
        </p:sp>
      </p:grpSp>
      <p:grpSp>
        <p:nvGrpSpPr>
          <p:cNvPr name="Group 14" id="14"/>
          <p:cNvGrpSpPr/>
          <p:nvPr/>
        </p:nvGrpSpPr>
        <p:grpSpPr>
          <a:xfrm rot="0">
            <a:off x="9849891" y="3135809"/>
            <a:ext cx="7390954" cy="478780"/>
            <a:chOff x="0" y="0"/>
            <a:chExt cx="9854605" cy="638373"/>
          </a:xfrm>
        </p:grpSpPr>
        <p:sp>
          <p:nvSpPr>
            <p:cNvPr name="Freeform 15" id="15"/>
            <p:cNvSpPr/>
            <p:nvPr/>
          </p:nvSpPr>
          <p:spPr>
            <a:xfrm flipH="false" flipV="false" rot="0">
              <a:off x="0" y="0"/>
              <a:ext cx="9854605" cy="638373"/>
            </a:xfrm>
            <a:custGeom>
              <a:avLst/>
              <a:gdLst/>
              <a:ahLst/>
              <a:cxnLst/>
              <a:rect r="r" b="b" t="t" l="l"/>
              <a:pathLst>
                <a:path h="638373" w="9854605">
                  <a:moveTo>
                    <a:pt x="0" y="0"/>
                  </a:moveTo>
                  <a:lnTo>
                    <a:pt x="9854605" y="0"/>
                  </a:lnTo>
                  <a:lnTo>
                    <a:pt x="9854605" y="638373"/>
                  </a:lnTo>
                  <a:lnTo>
                    <a:pt x="0" y="638373"/>
                  </a:lnTo>
                  <a:close/>
                </a:path>
              </a:pathLst>
            </a:custGeom>
            <a:solidFill>
              <a:srgbClr val="000000">
                <a:alpha val="0"/>
              </a:srgbClr>
            </a:solidFill>
          </p:spPr>
        </p:sp>
        <p:sp>
          <p:nvSpPr>
            <p:cNvPr name="TextBox 16" id="16"/>
            <p:cNvSpPr txBox="true"/>
            <p:nvPr/>
          </p:nvSpPr>
          <p:spPr>
            <a:xfrm>
              <a:off x="0" y="-95250"/>
              <a:ext cx="9854605" cy="733623"/>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AWS Step Functions, Durable Objects (Cloudflare)</a:t>
              </a:r>
            </a:p>
          </p:txBody>
        </p:sp>
      </p:grpSp>
      <p:sp>
        <p:nvSpPr>
          <p:cNvPr name="Freeform 17" id="17" descr="preencoded.png"/>
          <p:cNvSpPr/>
          <p:nvPr/>
        </p:nvSpPr>
        <p:spPr>
          <a:xfrm flipH="false" flipV="false" rot="0">
            <a:off x="7905155" y="4012555"/>
            <a:ext cx="1496020" cy="1795314"/>
          </a:xfrm>
          <a:custGeom>
            <a:avLst/>
            <a:gdLst/>
            <a:ahLst/>
            <a:cxnLst/>
            <a:rect r="r" b="b" t="t" l="l"/>
            <a:pathLst>
              <a:path h="1795314" w="1496020">
                <a:moveTo>
                  <a:pt x="0" y="0"/>
                </a:moveTo>
                <a:lnTo>
                  <a:pt x="1496020" y="0"/>
                </a:lnTo>
                <a:lnTo>
                  <a:pt x="1496020" y="1795314"/>
                </a:lnTo>
                <a:lnTo>
                  <a:pt x="0" y="1795314"/>
                </a:lnTo>
                <a:lnTo>
                  <a:pt x="0" y="0"/>
                </a:lnTo>
                <a:close/>
              </a:path>
            </a:pathLst>
          </a:custGeom>
          <a:blipFill>
            <a:blip r:embed="rId4"/>
            <a:stretch>
              <a:fillRect l="-108" t="0" r="-108" b="0"/>
            </a:stretch>
          </a:blipFill>
        </p:spPr>
      </p:sp>
      <p:grpSp>
        <p:nvGrpSpPr>
          <p:cNvPr name="Group 18" id="18"/>
          <p:cNvGrpSpPr/>
          <p:nvPr/>
        </p:nvGrpSpPr>
        <p:grpSpPr>
          <a:xfrm rot="0">
            <a:off x="9849891" y="4311700"/>
            <a:ext cx="3900785" cy="439936"/>
            <a:chOff x="0" y="0"/>
            <a:chExt cx="5201047" cy="586582"/>
          </a:xfrm>
        </p:grpSpPr>
        <p:sp>
          <p:nvSpPr>
            <p:cNvPr name="Freeform 19" id="19"/>
            <p:cNvSpPr/>
            <p:nvPr/>
          </p:nvSpPr>
          <p:spPr>
            <a:xfrm flipH="false" flipV="false" rot="0">
              <a:off x="0" y="0"/>
              <a:ext cx="5201047" cy="586582"/>
            </a:xfrm>
            <a:custGeom>
              <a:avLst/>
              <a:gdLst/>
              <a:ahLst/>
              <a:cxnLst/>
              <a:rect r="r" b="b" t="t" l="l"/>
              <a:pathLst>
                <a:path h="586582" w="5201047">
                  <a:moveTo>
                    <a:pt x="0" y="0"/>
                  </a:moveTo>
                  <a:lnTo>
                    <a:pt x="5201047" y="0"/>
                  </a:lnTo>
                  <a:lnTo>
                    <a:pt x="5201047" y="586582"/>
                  </a:lnTo>
                  <a:lnTo>
                    <a:pt x="0" y="586582"/>
                  </a:lnTo>
                  <a:close/>
                </a:path>
              </a:pathLst>
            </a:custGeom>
            <a:solidFill>
              <a:srgbClr val="000000">
                <a:alpha val="0"/>
              </a:srgbClr>
            </a:solidFill>
          </p:spPr>
        </p:sp>
        <p:sp>
          <p:nvSpPr>
            <p:cNvPr name="TextBox 20" id="20"/>
            <p:cNvSpPr txBox="true"/>
            <p:nvPr/>
          </p:nvSpPr>
          <p:spPr>
            <a:xfrm>
              <a:off x="0" y="-19050"/>
              <a:ext cx="5201047" cy="605632"/>
            </a:xfrm>
            <a:prstGeom prst="rect">
              <a:avLst/>
            </a:prstGeom>
          </p:spPr>
          <p:txBody>
            <a:bodyPr anchor="t" rtlCol="false" tIns="0" lIns="0" bIns="0" rIns="0"/>
            <a:lstStyle/>
            <a:p>
              <a:pPr algn="l">
                <a:lnSpc>
                  <a:spcPts val="3437"/>
                </a:lnSpc>
              </a:pPr>
              <a:r>
                <a:rPr lang="en-US" sz="2750">
                  <a:solidFill>
                    <a:srgbClr val="D6E5EF"/>
                  </a:solidFill>
                  <a:latin typeface="Lora"/>
                  <a:ea typeface="Lora"/>
                  <a:cs typeface="Lora"/>
                  <a:sym typeface="Lora"/>
                </a:rPr>
                <a:t>Cold Start Optimization</a:t>
              </a:r>
            </a:p>
          </p:txBody>
        </p:sp>
      </p:grpSp>
      <p:grpSp>
        <p:nvGrpSpPr>
          <p:cNvPr name="Group 21" id="21"/>
          <p:cNvGrpSpPr/>
          <p:nvPr/>
        </p:nvGrpSpPr>
        <p:grpSpPr>
          <a:xfrm rot="0">
            <a:off x="9849891" y="4931122"/>
            <a:ext cx="7390954" cy="478780"/>
            <a:chOff x="0" y="0"/>
            <a:chExt cx="9854605" cy="638373"/>
          </a:xfrm>
        </p:grpSpPr>
        <p:sp>
          <p:nvSpPr>
            <p:cNvPr name="Freeform 22" id="22"/>
            <p:cNvSpPr/>
            <p:nvPr/>
          </p:nvSpPr>
          <p:spPr>
            <a:xfrm flipH="false" flipV="false" rot="0">
              <a:off x="0" y="0"/>
              <a:ext cx="9854605" cy="638373"/>
            </a:xfrm>
            <a:custGeom>
              <a:avLst/>
              <a:gdLst/>
              <a:ahLst/>
              <a:cxnLst/>
              <a:rect r="r" b="b" t="t" l="l"/>
              <a:pathLst>
                <a:path h="638373" w="9854605">
                  <a:moveTo>
                    <a:pt x="0" y="0"/>
                  </a:moveTo>
                  <a:lnTo>
                    <a:pt x="9854605" y="0"/>
                  </a:lnTo>
                  <a:lnTo>
                    <a:pt x="9854605" y="638373"/>
                  </a:lnTo>
                  <a:lnTo>
                    <a:pt x="0" y="638373"/>
                  </a:lnTo>
                  <a:close/>
                </a:path>
              </a:pathLst>
            </a:custGeom>
            <a:solidFill>
              <a:srgbClr val="000000">
                <a:alpha val="0"/>
              </a:srgbClr>
            </a:solidFill>
          </p:spPr>
        </p:sp>
        <p:sp>
          <p:nvSpPr>
            <p:cNvPr name="TextBox 23" id="23"/>
            <p:cNvSpPr txBox="true"/>
            <p:nvPr/>
          </p:nvSpPr>
          <p:spPr>
            <a:xfrm>
              <a:off x="0" y="-95250"/>
              <a:ext cx="9854605" cy="733623"/>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SnapStart, Edge Computing.</a:t>
              </a:r>
            </a:p>
          </p:txBody>
        </p:sp>
      </p:grpSp>
      <p:sp>
        <p:nvSpPr>
          <p:cNvPr name="Freeform 24" id="24" descr="preencoded.png"/>
          <p:cNvSpPr/>
          <p:nvPr/>
        </p:nvSpPr>
        <p:spPr>
          <a:xfrm flipH="false" flipV="false" rot="0">
            <a:off x="7905155" y="5807869"/>
            <a:ext cx="1496020" cy="1795314"/>
          </a:xfrm>
          <a:custGeom>
            <a:avLst/>
            <a:gdLst/>
            <a:ahLst/>
            <a:cxnLst/>
            <a:rect r="r" b="b" t="t" l="l"/>
            <a:pathLst>
              <a:path h="1795314" w="1496020">
                <a:moveTo>
                  <a:pt x="0" y="0"/>
                </a:moveTo>
                <a:lnTo>
                  <a:pt x="1496020" y="0"/>
                </a:lnTo>
                <a:lnTo>
                  <a:pt x="1496020" y="1795313"/>
                </a:lnTo>
                <a:lnTo>
                  <a:pt x="0" y="1795313"/>
                </a:lnTo>
                <a:lnTo>
                  <a:pt x="0" y="0"/>
                </a:lnTo>
                <a:close/>
              </a:path>
            </a:pathLst>
          </a:custGeom>
          <a:blipFill>
            <a:blip r:embed="rId5"/>
            <a:stretch>
              <a:fillRect l="-108" t="0" r="-108" b="0"/>
            </a:stretch>
          </a:blipFill>
        </p:spPr>
      </p:sp>
      <p:grpSp>
        <p:nvGrpSpPr>
          <p:cNvPr name="Group 25" id="25"/>
          <p:cNvGrpSpPr/>
          <p:nvPr/>
        </p:nvGrpSpPr>
        <p:grpSpPr>
          <a:xfrm rot="0">
            <a:off x="9849891" y="6107014"/>
            <a:ext cx="3552081" cy="439936"/>
            <a:chOff x="0" y="0"/>
            <a:chExt cx="4736108" cy="586582"/>
          </a:xfrm>
        </p:grpSpPr>
        <p:sp>
          <p:nvSpPr>
            <p:cNvPr name="Freeform 26" id="26"/>
            <p:cNvSpPr/>
            <p:nvPr/>
          </p:nvSpPr>
          <p:spPr>
            <a:xfrm flipH="false" flipV="false" rot="0">
              <a:off x="0" y="0"/>
              <a:ext cx="4736108" cy="586582"/>
            </a:xfrm>
            <a:custGeom>
              <a:avLst/>
              <a:gdLst/>
              <a:ahLst/>
              <a:cxnLst/>
              <a:rect r="r" b="b" t="t" l="l"/>
              <a:pathLst>
                <a:path h="586582" w="4736108">
                  <a:moveTo>
                    <a:pt x="0" y="0"/>
                  </a:moveTo>
                  <a:lnTo>
                    <a:pt x="4736108" y="0"/>
                  </a:lnTo>
                  <a:lnTo>
                    <a:pt x="4736108" y="586582"/>
                  </a:lnTo>
                  <a:lnTo>
                    <a:pt x="0" y="586582"/>
                  </a:lnTo>
                  <a:close/>
                </a:path>
              </a:pathLst>
            </a:custGeom>
            <a:solidFill>
              <a:srgbClr val="000000">
                <a:alpha val="0"/>
              </a:srgbClr>
            </a:solidFill>
          </p:spPr>
        </p:sp>
        <p:sp>
          <p:nvSpPr>
            <p:cNvPr name="TextBox 27" id="27"/>
            <p:cNvSpPr txBox="true"/>
            <p:nvPr/>
          </p:nvSpPr>
          <p:spPr>
            <a:xfrm>
              <a:off x="0" y="-19050"/>
              <a:ext cx="4736108" cy="605632"/>
            </a:xfrm>
            <a:prstGeom prst="rect">
              <a:avLst/>
            </a:prstGeom>
          </p:spPr>
          <p:txBody>
            <a:bodyPr anchor="t" rtlCol="false" tIns="0" lIns="0" bIns="0" rIns="0"/>
            <a:lstStyle/>
            <a:p>
              <a:pPr algn="l">
                <a:lnSpc>
                  <a:spcPts val="3437"/>
                </a:lnSpc>
              </a:pPr>
              <a:r>
                <a:rPr lang="en-US" sz="2750">
                  <a:solidFill>
                    <a:srgbClr val="D6E5EF"/>
                  </a:solidFill>
                  <a:latin typeface="Lora"/>
                  <a:ea typeface="Lora"/>
                  <a:cs typeface="Lora"/>
                  <a:sym typeface="Lora"/>
                </a:rPr>
                <a:t>Hybrid &amp; Multi-Cloud</a:t>
              </a:r>
            </a:p>
          </p:txBody>
        </p:sp>
      </p:grpSp>
      <p:grpSp>
        <p:nvGrpSpPr>
          <p:cNvPr name="Group 28" id="28"/>
          <p:cNvGrpSpPr/>
          <p:nvPr/>
        </p:nvGrpSpPr>
        <p:grpSpPr>
          <a:xfrm rot="0">
            <a:off x="9849891" y="6726436"/>
            <a:ext cx="7390954" cy="478780"/>
            <a:chOff x="0" y="0"/>
            <a:chExt cx="9854605" cy="638373"/>
          </a:xfrm>
        </p:grpSpPr>
        <p:sp>
          <p:nvSpPr>
            <p:cNvPr name="Freeform 29" id="29"/>
            <p:cNvSpPr/>
            <p:nvPr/>
          </p:nvSpPr>
          <p:spPr>
            <a:xfrm flipH="false" flipV="false" rot="0">
              <a:off x="0" y="0"/>
              <a:ext cx="9854605" cy="638373"/>
            </a:xfrm>
            <a:custGeom>
              <a:avLst/>
              <a:gdLst/>
              <a:ahLst/>
              <a:cxnLst/>
              <a:rect r="r" b="b" t="t" l="l"/>
              <a:pathLst>
                <a:path h="638373" w="9854605">
                  <a:moveTo>
                    <a:pt x="0" y="0"/>
                  </a:moveTo>
                  <a:lnTo>
                    <a:pt x="9854605" y="0"/>
                  </a:lnTo>
                  <a:lnTo>
                    <a:pt x="9854605" y="638373"/>
                  </a:lnTo>
                  <a:lnTo>
                    <a:pt x="0" y="638373"/>
                  </a:lnTo>
                  <a:close/>
                </a:path>
              </a:pathLst>
            </a:custGeom>
            <a:solidFill>
              <a:srgbClr val="000000">
                <a:alpha val="0"/>
              </a:srgbClr>
            </a:solidFill>
          </p:spPr>
        </p:sp>
        <p:sp>
          <p:nvSpPr>
            <p:cNvPr name="TextBox 30" id="30"/>
            <p:cNvSpPr txBox="true"/>
            <p:nvPr/>
          </p:nvSpPr>
          <p:spPr>
            <a:xfrm>
              <a:off x="0" y="-95250"/>
              <a:ext cx="9854605" cy="733623"/>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Avoiding vendor lock-in.</a:t>
              </a:r>
            </a:p>
          </p:txBody>
        </p:sp>
      </p:grpSp>
      <p:sp>
        <p:nvSpPr>
          <p:cNvPr name="Freeform 31" id="31" descr="preencoded.png"/>
          <p:cNvSpPr/>
          <p:nvPr/>
        </p:nvSpPr>
        <p:spPr>
          <a:xfrm flipH="false" flipV="false" rot="0">
            <a:off x="7905155" y="7603182"/>
            <a:ext cx="1496020" cy="1795314"/>
          </a:xfrm>
          <a:custGeom>
            <a:avLst/>
            <a:gdLst/>
            <a:ahLst/>
            <a:cxnLst/>
            <a:rect r="r" b="b" t="t" l="l"/>
            <a:pathLst>
              <a:path h="1795314" w="1496020">
                <a:moveTo>
                  <a:pt x="0" y="0"/>
                </a:moveTo>
                <a:lnTo>
                  <a:pt x="1496020" y="0"/>
                </a:lnTo>
                <a:lnTo>
                  <a:pt x="1496020" y="1795314"/>
                </a:lnTo>
                <a:lnTo>
                  <a:pt x="0" y="1795314"/>
                </a:lnTo>
                <a:lnTo>
                  <a:pt x="0" y="0"/>
                </a:lnTo>
                <a:close/>
              </a:path>
            </a:pathLst>
          </a:custGeom>
          <a:blipFill>
            <a:blip r:embed="rId6"/>
            <a:stretch>
              <a:fillRect l="-108" t="0" r="-108" b="0"/>
            </a:stretch>
          </a:blipFill>
        </p:spPr>
      </p:sp>
      <p:grpSp>
        <p:nvGrpSpPr>
          <p:cNvPr name="Group 32" id="32"/>
          <p:cNvGrpSpPr/>
          <p:nvPr/>
        </p:nvGrpSpPr>
        <p:grpSpPr>
          <a:xfrm rot="0">
            <a:off x="9849891" y="7902327"/>
            <a:ext cx="3520231" cy="439936"/>
            <a:chOff x="0" y="0"/>
            <a:chExt cx="4693642" cy="586582"/>
          </a:xfrm>
        </p:grpSpPr>
        <p:sp>
          <p:nvSpPr>
            <p:cNvPr name="Freeform 33" id="33"/>
            <p:cNvSpPr/>
            <p:nvPr/>
          </p:nvSpPr>
          <p:spPr>
            <a:xfrm flipH="false" flipV="false" rot="0">
              <a:off x="0" y="0"/>
              <a:ext cx="4693642" cy="586582"/>
            </a:xfrm>
            <a:custGeom>
              <a:avLst/>
              <a:gdLst/>
              <a:ahLst/>
              <a:cxnLst/>
              <a:rect r="r" b="b" t="t" l="l"/>
              <a:pathLst>
                <a:path h="586582" w="4693642">
                  <a:moveTo>
                    <a:pt x="0" y="0"/>
                  </a:moveTo>
                  <a:lnTo>
                    <a:pt x="4693642" y="0"/>
                  </a:lnTo>
                  <a:lnTo>
                    <a:pt x="4693642" y="586582"/>
                  </a:lnTo>
                  <a:lnTo>
                    <a:pt x="0" y="586582"/>
                  </a:lnTo>
                  <a:close/>
                </a:path>
              </a:pathLst>
            </a:custGeom>
            <a:solidFill>
              <a:srgbClr val="000000">
                <a:alpha val="0"/>
              </a:srgbClr>
            </a:solidFill>
          </p:spPr>
        </p:sp>
        <p:sp>
          <p:nvSpPr>
            <p:cNvPr name="TextBox 34" id="34"/>
            <p:cNvSpPr txBox="true"/>
            <p:nvPr/>
          </p:nvSpPr>
          <p:spPr>
            <a:xfrm>
              <a:off x="0" y="-19050"/>
              <a:ext cx="4693642" cy="605632"/>
            </a:xfrm>
            <a:prstGeom prst="rect">
              <a:avLst/>
            </a:prstGeom>
          </p:spPr>
          <p:txBody>
            <a:bodyPr anchor="t" rtlCol="false" tIns="0" lIns="0" bIns="0" rIns="0"/>
            <a:lstStyle/>
            <a:p>
              <a:pPr algn="l">
                <a:lnSpc>
                  <a:spcPts val="3437"/>
                </a:lnSpc>
              </a:pPr>
              <a:r>
                <a:rPr lang="en-US" sz="2750">
                  <a:solidFill>
                    <a:srgbClr val="D6E5EF"/>
                  </a:solidFill>
                  <a:latin typeface="Lora"/>
                  <a:ea typeface="Lora"/>
                  <a:cs typeface="Lora"/>
                  <a:sym typeface="Lora"/>
                </a:rPr>
                <a:t>Serverless AI</a:t>
              </a:r>
            </a:p>
          </p:txBody>
        </p:sp>
      </p:grpSp>
      <p:grpSp>
        <p:nvGrpSpPr>
          <p:cNvPr name="Group 35" id="35"/>
          <p:cNvGrpSpPr/>
          <p:nvPr/>
        </p:nvGrpSpPr>
        <p:grpSpPr>
          <a:xfrm rot="0">
            <a:off x="9849891" y="8521750"/>
            <a:ext cx="7390954" cy="478780"/>
            <a:chOff x="0" y="0"/>
            <a:chExt cx="9854605" cy="638373"/>
          </a:xfrm>
        </p:grpSpPr>
        <p:sp>
          <p:nvSpPr>
            <p:cNvPr name="Freeform 36" id="36"/>
            <p:cNvSpPr/>
            <p:nvPr/>
          </p:nvSpPr>
          <p:spPr>
            <a:xfrm flipH="false" flipV="false" rot="0">
              <a:off x="0" y="0"/>
              <a:ext cx="9854605" cy="638373"/>
            </a:xfrm>
            <a:custGeom>
              <a:avLst/>
              <a:gdLst/>
              <a:ahLst/>
              <a:cxnLst/>
              <a:rect r="r" b="b" t="t" l="l"/>
              <a:pathLst>
                <a:path h="638373" w="9854605">
                  <a:moveTo>
                    <a:pt x="0" y="0"/>
                  </a:moveTo>
                  <a:lnTo>
                    <a:pt x="9854605" y="0"/>
                  </a:lnTo>
                  <a:lnTo>
                    <a:pt x="9854605" y="638373"/>
                  </a:lnTo>
                  <a:lnTo>
                    <a:pt x="0" y="638373"/>
                  </a:lnTo>
                  <a:close/>
                </a:path>
              </a:pathLst>
            </a:custGeom>
            <a:solidFill>
              <a:srgbClr val="000000">
                <a:alpha val="0"/>
              </a:srgbClr>
            </a:solidFill>
          </p:spPr>
        </p:sp>
        <p:sp>
          <p:nvSpPr>
            <p:cNvPr name="TextBox 37" id="37"/>
            <p:cNvSpPr txBox="true"/>
            <p:nvPr/>
          </p:nvSpPr>
          <p:spPr>
            <a:xfrm>
              <a:off x="0" y="-95250"/>
              <a:ext cx="9854605" cy="733623"/>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Running AI models at the edge.</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2"/>
            <a:stretch>
              <a:fillRect l="0" t="0" r="0" b="0"/>
            </a:stretch>
          </a:blipFill>
        </p:spPr>
      </p:sp>
      <p:grpSp>
        <p:nvGrpSpPr>
          <p:cNvPr name="Group 7" id="7"/>
          <p:cNvGrpSpPr/>
          <p:nvPr/>
        </p:nvGrpSpPr>
        <p:grpSpPr>
          <a:xfrm rot="0">
            <a:off x="7616726" y="767804"/>
            <a:ext cx="5101084" cy="882015"/>
            <a:chOff x="0" y="0"/>
            <a:chExt cx="6801445" cy="1176020"/>
          </a:xfrm>
        </p:grpSpPr>
        <p:sp>
          <p:nvSpPr>
            <p:cNvPr name="Freeform 8" id="8"/>
            <p:cNvSpPr/>
            <p:nvPr/>
          </p:nvSpPr>
          <p:spPr>
            <a:xfrm flipH="false" flipV="false" rot="0">
              <a:off x="0" y="0"/>
              <a:ext cx="6801445" cy="1176020"/>
            </a:xfrm>
            <a:custGeom>
              <a:avLst/>
              <a:gdLst/>
              <a:ahLst/>
              <a:cxnLst/>
              <a:rect r="r" b="b" t="t" l="l"/>
              <a:pathLst>
                <a:path h="1176020" w="6801445">
                  <a:moveTo>
                    <a:pt x="0" y="0"/>
                  </a:moveTo>
                  <a:lnTo>
                    <a:pt x="6801445" y="0"/>
                  </a:lnTo>
                  <a:lnTo>
                    <a:pt x="6801445" y="1176020"/>
                  </a:lnTo>
                  <a:lnTo>
                    <a:pt x="0" y="1176020"/>
                  </a:lnTo>
                  <a:close/>
                </a:path>
              </a:pathLst>
            </a:custGeom>
            <a:solidFill>
              <a:srgbClr val="000000">
                <a:alpha val="0"/>
              </a:srgbClr>
            </a:solidFill>
          </p:spPr>
        </p:sp>
        <p:sp>
          <p:nvSpPr>
            <p:cNvPr name="TextBox 9" id="9"/>
            <p:cNvSpPr txBox="true"/>
            <p:nvPr/>
          </p:nvSpPr>
          <p:spPr>
            <a:xfrm>
              <a:off x="0" y="-19050"/>
              <a:ext cx="6801445" cy="1195070"/>
            </a:xfrm>
            <a:prstGeom prst="rect">
              <a:avLst/>
            </a:prstGeom>
          </p:spPr>
          <p:txBody>
            <a:bodyPr anchor="t" rtlCol="false" tIns="0" lIns="0" bIns="0" rIns="0"/>
            <a:lstStyle/>
            <a:p>
              <a:pPr algn="l">
                <a:lnSpc>
                  <a:spcPts val="5125"/>
                </a:lnSpc>
              </a:pPr>
              <a:r>
                <a:rPr lang="en-US" sz="4100">
                  <a:solidFill>
                    <a:srgbClr val="F98AC7"/>
                  </a:solidFill>
                  <a:latin typeface="Lora"/>
                  <a:ea typeface="Lora"/>
                  <a:cs typeface="Lora"/>
                  <a:sym typeface="Lora"/>
                </a:rPr>
                <a:t>Conclusion</a:t>
              </a:r>
            </a:p>
          </p:txBody>
        </p:sp>
      </p:grpSp>
      <p:grpSp>
        <p:nvGrpSpPr>
          <p:cNvPr name="Group 10" id="10"/>
          <p:cNvGrpSpPr/>
          <p:nvPr/>
        </p:nvGrpSpPr>
        <p:grpSpPr>
          <a:xfrm rot="0">
            <a:off x="7616726" y="1730722"/>
            <a:ext cx="9912549" cy="1041704"/>
            <a:chOff x="0" y="0"/>
            <a:chExt cx="13216732" cy="1388938"/>
          </a:xfrm>
        </p:grpSpPr>
        <p:sp>
          <p:nvSpPr>
            <p:cNvPr name="Freeform 11" id="11"/>
            <p:cNvSpPr/>
            <p:nvPr/>
          </p:nvSpPr>
          <p:spPr>
            <a:xfrm flipH="false" flipV="false" rot="0">
              <a:off x="0" y="0"/>
              <a:ext cx="13216731" cy="1388938"/>
            </a:xfrm>
            <a:custGeom>
              <a:avLst/>
              <a:gdLst/>
              <a:ahLst/>
              <a:cxnLst/>
              <a:rect r="r" b="b" t="t" l="l"/>
              <a:pathLst>
                <a:path h="1388938" w="13216731">
                  <a:moveTo>
                    <a:pt x="0" y="0"/>
                  </a:moveTo>
                  <a:lnTo>
                    <a:pt x="13216731" y="0"/>
                  </a:lnTo>
                  <a:lnTo>
                    <a:pt x="13216731" y="1388938"/>
                  </a:lnTo>
                  <a:lnTo>
                    <a:pt x="0" y="1388938"/>
                  </a:lnTo>
                  <a:close/>
                </a:path>
              </a:pathLst>
            </a:custGeom>
            <a:solidFill>
              <a:srgbClr val="000000">
                <a:alpha val="0"/>
              </a:srgbClr>
            </a:solidFill>
          </p:spPr>
        </p:sp>
        <p:sp>
          <p:nvSpPr>
            <p:cNvPr name="TextBox 12" id="12"/>
            <p:cNvSpPr txBox="true"/>
            <p:nvPr/>
          </p:nvSpPr>
          <p:spPr>
            <a:xfrm>
              <a:off x="0" y="-66675"/>
              <a:ext cx="13216732" cy="1455613"/>
            </a:xfrm>
            <a:prstGeom prst="rect">
              <a:avLst/>
            </a:prstGeom>
          </p:spPr>
          <p:txBody>
            <a:bodyPr anchor="t" rtlCol="false" tIns="0" lIns="0" bIns="0" rIns="0"/>
            <a:lstStyle/>
            <a:p>
              <a:pPr algn="l">
                <a:lnSpc>
                  <a:spcPts val="2846"/>
                </a:lnSpc>
              </a:pPr>
              <a:r>
                <a:rPr lang="en-US" sz="1787">
                  <a:solidFill>
                    <a:srgbClr val="D6E5EF"/>
                  </a:solidFill>
                  <a:latin typeface="Source Sans Pro"/>
                  <a:ea typeface="Source Sans Pro"/>
                  <a:cs typeface="Source Sans Pro"/>
                  <a:sym typeface="Source Sans Pro"/>
                </a:rPr>
                <a:t>As </a:t>
              </a:r>
              <a:r>
                <a:rPr lang="en-US" sz="1787" b="true">
                  <a:solidFill>
                    <a:srgbClr val="D6E5EF"/>
                  </a:solidFill>
                  <a:latin typeface="Source Sans Pro Bold"/>
                  <a:ea typeface="Source Sans Pro Bold"/>
                  <a:cs typeface="Source Sans Pro Bold"/>
                  <a:sym typeface="Source Sans Pro Bold"/>
                </a:rPr>
                <a:t>OS architectures evolve</a:t>
              </a:r>
              <a:r>
                <a:rPr lang="en-US" sz="1787">
                  <a:solidFill>
                    <a:srgbClr val="D6E5EF"/>
                  </a:solidFill>
                  <a:latin typeface="Source Sans Pro"/>
                  <a:ea typeface="Source Sans Pro"/>
                  <a:cs typeface="Source Sans Pro"/>
                  <a:sym typeface="Source Sans Pro"/>
                </a:rPr>
                <a:t>, serverless will become </a:t>
              </a:r>
              <a:r>
                <a:rPr lang="en-US" sz="1787" b="true">
                  <a:solidFill>
                    <a:srgbClr val="D6E5EF"/>
                  </a:solidFill>
                  <a:latin typeface="Source Sans Pro Bold"/>
                  <a:ea typeface="Source Sans Pro Bold"/>
                  <a:cs typeface="Source Sans Pro Bold"/>
                  <a:sym typeface="Source Sans Pro Bold"/>
                </a:rPr>
                <a:t>more efficient</a:t>
              </a:r>
              <a:r>
                <a:rPr lang="en-US" sz="1787">
                  <a:solidFill>
                    <a:srgbClr val="D6E5EF"/>
                  </a:solidFill>
                  <a:latin typeface="Source Sans Pro"/>
                  <a:ea typeface="Source Sans Pro"/>
                  <a:cs typeface="Source Sans Pro"/>
                  <a:sym typeface="Source Sans Pro"/>
                </a:rPr>
                <a:t>, reducing </a:t>
              </a:r>
              <a:r>
                <a:rPr lang="en-US" sz="1787" b="true">
                  <a:solidFill>
                    <a:srgbClr val="D6E5EF"/>
                  </a:solidFill>
                  <a:latin typeface="Source Sans Pro Bold"/>
                  <a:ea typeface="Source Sans Pro Bold"/>
                  <a:cs typeface="Source Sans Pro Bold"/>
                  <a:sym typeface="Source Sans Pro Bold"/>
                </a:rPr>
                <a:t>cold start issues, improving stateful execution, and integrating with AI &amp; edge computing</a:t>
              </a:r>
              <a:r>
                <a:rPr lang="en-US" sz="1787">
                  <a:solidFill>
                    <a:srgbClr val="D6E5EF"/>
                  </a:solidFill>
                  <a:latin typeface="Source Sans Pro"/>
                  <a:ea typeface="Source Sans Pro"/>
                  <a:cs typeface="Source Sans Pro"/>
                  <a:sym typeface="Source Sans Pro"/>
                </a:rPr>
                <a:t>. The </a:t>
              </a:r>
              <a:r>
                <a:rPr lang="en-US" sz="1787" b="true">
                  <a:solidFill>
                    <a:srgbClr val="D6E5EF"/>
                  </a:solidFill>
                  <a:latin typeface="Source Sans Pro Bold"/>
                  <a:ea typeface="Source Sans Pro Bold"/>
                  <a:cs typeface="Source Sans Pro Bold"/>
                  <a:sym typeface="Source Sans Pro Bold"/>
                </a:rPr>
                <a:t>next generation of computing</a:t>
              </a:r>
              <a:r>
                <a:rPr lang="en-US" sz="1787">
                  <a:solidFill>
                    <a:srgbClr val="D6E5EF"/>
                  </a:solidFill>
                  <a:latin typeface="Source Sans Pro"/>
                  <a:ea typeface="Source Sans Pro"/>
                  <a:cs typeface="Source Sans Pro"/>
                  <a:sym typeface="Source Sans Pro"/>
                </a:rPr>
                <a:t> will be </a:t>
              </a:r>
              <a:r>
                <a:rPr lang="en-US" sz="1787" b="true">
                  <a:solidFill>
                    <a:srgbClr val="D6E5EF"/>
                  </a:solidFill>
                  <a:latin typeface="Source Sans Pro Bold"/>
                  <a:ea typeface="Source Sans Pro Bold"/>
                  <a:cs typeface="Source Sans Pro Bold"/>
                  <a:sym typeface="Source Sans Pro Bold"/>
                </a:rPr>
                <a:t>more event-driven, serverless, and highly optimized for performance &amp; cost</a:t>
              </a:r>
              <a:r>
                <a:rPr lang="en-US" sz="1787">
                  <a:solidFill>
                    <a:srgbClr val="D6E5EF"/>
                  </a:solidFill>
                  <a:latin typeface="Source Sans Pro"/>
                  <a:ea typeface="Source Sans Pro"/>
                  <a:cs typeface="Source Sans Pro"/>
                  <a:sym typeface="Source Sans Pro"/>
                </a:rPr>
                <a:t>.</a:t>
              </a:r>
            </a:p>
          </p:txBody>
        </p:sp>
      </p:grpSp>
      <p:sp>
        <p:nvSpPr>
          <p:cNvPr name="Freeform 13" id="13" descr="preencoded.png"/>
          <p:cNvSpPr/>
          <p:nvPr/>
        </p:nvSpPr>
        <p:spPr>
          <a:xfrm flipH="false" flipV="false" rot="0">
            <a:off x="7616726" y="3015257"/>
            <a:ext cx="1083915" cy="1300757"/>
          </a:xfrm>
          <a:custGeom>
            <a:avLst/>
            <a:gdLst/>
            <a:ahLst/>
            <a:cxnLst/>
            <a:rect r="r" b="b" t="t" l="l"/>
            <a:pathLst>
              <a:path h="1300757" w="1083915">
                <a:moveTo>
                  <a:pt x="0" y="0"/>
                </a:moveTo>
                <a:lnTo>
                  <a:pt x="1083915" y="0"/>
                </a:lnTo>
                <a:lnTo>
                  <a:pt x="1083915" y="1300758"/>
                </a:lnTo>
                <a:lnTo>
                  <a:pt x="0" y="1300758"/>
                </a:lnTo>
                <a:lnTo>
                  <a:pt x="0" y="0"/>
                </a:lnTo>
                <a:close/>
              </a:path>
            </a:pathLst>
          </a:custGeom>
          <a:blipFill>
            <a:blip r:embed="rId3"/>
            <a:stretch>
              <a:fillRect l="0" t="-70" r="0" b="-70"/>
            </a:stretch>
          </a:blipFill>
        </p:spPr>
      </p:sp>
      <p:grpSp>
        <p:nvGrpSpPr>
          <p:cNvPr name="Group 14" id="14"/>
          <p:cNvGrpSpPr/>
          <p:nvPr/>
        </p:nvGrpSpPr>
        <p:grpSpPr>
          <a:xfrm rot="0">
            <a:off x="9025830" y="3231951"/>
            <a:ext cx="2943671" cy="786765"/>
            <a:chOff x="0" y="0"/>
            <a:chExt cx="3924895" cy="1049020"/>
          </a:xfrm>
        </p:grpSpPr>
        <p:sp>
          <p:nvSpPr>
            <p:cNvPr name="Freeform 15" id="15"/>
            <p:cNvSpPr/>
            <p:nvPr/>
          </p:nvSpPr>
          <p:spPr>
            <a:xfrm flipH="false" flipV="false" rot="0">
              <a:off x="0" y="0"/>
              <a:ext cx="3924895" cy="1049020"/>
            </a:xfrm>
            <a:custGeom>
              <a:avLst/>
              <a:gdLst/>
              <a:ahLst/>
              <a:cxnLst/>
              <a:rect r="r" b="b" t="t" l="l"/>
              <a:pathLst>
                <a:path h="1049020" w="3924895">
                  <a:moveTo>
                    <a:pt x="0" y="0"/>
                  </a:moveTo>
                  <a:lnTo>
                    <a:pt x="3924895" y="0"/>
                  </a:lnTo>
                  <a:lnTo>
                    <a:pt x="3924895" y="1049020"/>
                  </a:lnTo>
                  <a:lnTo>
                    <a:pt x="0" y="1049020"/>
                  </a:lnTo>
                  <a:close/>
                </a:path>
              </a:pathLst>
            </a:custGeom>
            <a:solidFill>
              <a:srgbClr val="000000">
                <a:alpha val="0"/>
              </a:srgbClr>
            </a:solidFill>
          </p:spPr>
        </p:sp>
        <p:sp>
          <p:nvSpPr>
            <p:cNvPr name="TextBox 16" id="16"/>
            <p:cNvSpPr txBox="true"/>
            <p:nvPr/>
          </p:nvSpPr>
          <p:spPr>
            <a:xfrm>
              <a:off x="0" y="-9525"/>
              <a:ext cx="3924895" cy="1058545"/>
            </a:xfrm>
            <a:prstGeom prst="rect">
              <a:avLst/>
            </a:prstGeom>
          </p:spPr>
          <p:txBody>
            <a:bodyPr anchor="t" rtlCol="false" tIns="0" lIns="0" bIns="0" rIns="0"/>
            <a:lstStyle/>
            <a:p>
              <a:pPr algn="l">
                <a:lnSpc>
                  <a:spcPts val="2625"/>
                </a:lnSpc>
              </a:pPr>
              <a:r>
                <a:rPr lang="en-US" sz="2100">
                  <a:solidFill>
                    <a:srgbClr val="D6E5EF"/>
                  </a:solidFill>
                  <a:latin typeface="Lora"/>
                  <a:ea typeface="Lora"/>
                  <a:cs typeface="Lora"/>
                  <a:sym typeface="Lora"/>
                </a:rPr>
                <a:t>Why Serverless Matters?</a:t>
              </a:r>
            </a:p>
          </p:txBody>
        </p:sp>
      </p:grpSp>
      <p:sp>
        <p:nvSpPr>
          <p:cNvPr name="Freeform 17" id="17" descr="preencoded.png"/>
          <p:cNvSpPr/>
          <p:nvPr/>
        </p:nvSpPr>
        <p:spPr>
          <a:xfrm flipH="false" flipV="false" rot="0">
            <a:off x="7616726" y="4316016"/>
            <a:ext cx="1083915" cy="1300758"/>
          </a:xfrm>
          <a:custGeom>
            <a:avLst/>
            <a:gdLst/>
            <a:ahLst/>
            <a:cxnLst/>
            <a:rect r="r" b="b" t="t" l="l"/>
            <a:pathLst>
              <a:path h="1300758" w="1083915">
                <a:moveTo>
                  <a:pt x="0" y="0"/>
                </a:moveTo>
                <a:lnTo>
                  <a:pt x="1083915" y="0"/>
                </a:lnTo>
                <a:lnTo>
                  <a:pt x="1083915" y="1300758"/>
                </a:lnTo>
                <a:lnTo>
                  <a:pt x="0" y="1300758"/>
                </a:lnTo>
                <a:lnTo>
                  <a:pt x="0" y="0"/>
                </a:lnTo>
                <a:close/>
              </a:path>
            </a:pathLst>
          </a:custGeom>
          <a:blipFill>
            <a:blip r:embed="rId3"/>
            <a:stretch>
              <a:fillRect l="0" t="-70" r="0" b="-70"/>
            </a:stretch>
          </a:blipFill>
        </p:spPr>
      </p:sp>
      <p:grpSp>
        <p:nvGrpSpPr>
          <p:cNvPr name="Group 18" id="18"/>
          <p:cNvGrpSpPr/>
          <p:nvPr/>
        </p:nvGrpSpPr>
        <p:grpSpPr>
          <a:xfrm rot="0">
            <a:off x="9025830" y="4532710"/>
            <a:ext cx="8503444" cy="346919"/>
            <a:chOff x="0" y="0"/>
            <a:chExt cx="11337925" cy="462558"/>
          </a:xfrm>
        </p:grpSpPr>
        <p:sp>
          <p:nvSpPr>
            <p:cNvPr name="Freeform 19" id="19"/>
            <p:cNvSpPr/>
            <p:nvPr/>
          </p:nvSpPr>
          <p:spPr>
            <a:xfrm flipH="false" flipV="false" rot="0">
              <a:off x="0" y="0"/>
              <a:ext cx="11337925" cy="462558"/>
            </a:xfrm>
            <a:custGeom>
              <a:avLst/>
              <a:gdLst/>
              <a:ahLst/>
              <a:cxnLst/>
              <a:rect r="r" b="b" t="t" l="l"/>
              <a:pathLst>
                <a:path h="462558" w="11337925">
                  <a:moveTo>
                    <a:pt x="0" y="0"/>
                  </a:moveTo>
                  <a:lnTo>
                    <a:pt x="11337925" y="0"/>
                  </a:lnTo>
                  <a:lnTo>
                    <a:pt x="11337925" y="462558"/>
                  </a:lnTo>
                  <a:lnTo>
                    <a:pt x="0" y="462558"/>
                  </a:lnTo>
                  <a:close/>
                </a:path>
              </a:pathLst>
            </a:custGeom>
            <a:solidFill>
              <a:srgbClr val="000000">
                <a:alpha val="0"/>
              </a:srgbClr>
            </a:solidFill>
          </p:spPr>
        </p:sp>
        <p:sp>
          <p:nvSpPr>
            <p:cNvPr name="TextBox 20" id="20"/>
            <p:cNvSpPr txBox="true"/>
            <p:nvPr/>
          </p:nvSpPr>
          <p:spPr>
            <a:xfrm>
              <a:off x="0" y="-66675"/>
              <a:ext cx="11337925" cy="529233"/>
            </a:xfrm>
            <a:prstGeom prst="rect">
              <a:avLst/>
            </a:prstGeom>
          </p:spPr>
          <p:txBody>
            <a:bodyPr anchor="t" rtlCol="false" tIns="0" lIns="0" bIns="0" rIns="0"/>
            <a:lstStyle/>
            <a:p>
              <a:pPr algn="l" marL="269577" indent="-134788" lvl="1">
                <a:lnSpc>
                  <a:spcPts val="2846"/>
                </a:lnSpc>
                <a:buFont typeface="Arial"/>
                <a:buChar char="•"/>
              </a:pPr>
              <a:r>
                <a:rPr lang="en-US" sz="1787">
                  <a:solidFill>
                    <a:srgbClr val="D6E5EF"/>
                  </a:solidFill>
                  <a:latin typeface="Source Sans Pro"/>
                  <a:ea typeface="Source Sans Pro"/>
                  <a:cs typeface="Source Sans Pro"/>
                  <a:sym typeface="Source Sans Pro"/>
                </a:rPr>
                <a:t>Eliminates server provisioning &amp; maintenance.</a:t>
              </a:r>
            </a:p>
          </p:txBody>
        </p:sp>
      </p:grpSp>
      <p:sp>
        <p:nvSpPr>
          <p:cNvPr name="Freeform 21" id="21" descr="preencoded.png"/>
          <p:cNvSpPr/>
          <p:nvPr/>
        </p:nvSpPr>
        <p:spPr>
          <a:xfrm flipH="false" flipV="false" rot="0">
            <a:off x="7616726" y="5616774"/>
            <a:ext cx="1083915" cy="1300757"/>
          </a:xfrm>
          <a:custGeom>
            <a:avLst/>
            <a:gdLst/>
            <a:ahLst/>
            <a:cxnLst/>
            <a:rect r="r" b="b" t="t" l="l"/>
            <a:pathLst>
              <a:path h="1300757" w="1083915">
                <a:moveTo>
                  <a:pt x="0" y="0"/>
                </a:moveTo>
                <a:lnTo>
                  <a:pt x="1083915" y="0"/>
                </a:lnTo>
                <a:lnTo>
                  <a:pt x="1083915" y="1300757"/>
                </a:lnTo>
                <a:lnTo>
                  <a:pt x="0" y="1300757"/>
                </a:lnTo>
                <a:lnTo>
                  <a:pt x="0" y="0"/>
                </a:lnTo>
                <a:close/>
              </a:path>
            </a:pathLst>
          </a:custGeom>
          <a:blipFill>
            <a:blip r:embed="rId3"/>
            <a:stretch>
              <a:fillRect l="0" t="-70" r="0" b="-70"/>
            </a:stretch>
          </a:blipFill>
        </p:spPr>
      </p:sp>
      <p:grpSp>
        <p:nvGrpSpPr>
          <p:cNvPr name="Group 22" id="22"/>
          <p:cNvGrpSpPr/>
          <p:nvPr/>
        </p:nvGrpSpPr>
        <p:grpSpPr>
          <a:xfrm rot="0">
            <a:off x="9025830" y="5833467"/>
            <a:ext cx="8503444" cy="346919"/>
            <a:chOff x="0" y="0"/>
            <a:chExt cx="11337925" cy="462558"/>
          </a:xfrm>
        </p:grpSpPr>
        <p:sp>
          <p:nvSpPr>
            <p:cNvPr name="Freeform 23" id="23"/>
            <p:cNvSpPr/>
            <p:nvPr/>
          </p:nvSpPr>
          <p:spPr>
            <a:xfrm flipH="false" flipV="false" rot="0">
              <a:off x="0" y="0"/>
              <a:ext cx="11337925" cy="462558"/>
            </a:xfrm>
            <a:custGeom>
              <a:avLst/>
              <a:gdLst/>
              <a:ahLst/>
              <a:cxnLst/>
              <a:rect r="r" b="b" t="t" l="l"/>
              <a:pathLst>
                <a:path h="462558" w="11337925">
                  <a:moveTo>
                    <a:pt x="0" y="0"/>
                  </a:moveTo>
                  <a:lnTo>
                    <a:pt x="11337925" y="0"/>
                  </a:lnTo>
                  <a:lnTo>
                    <a:pt x="11337925" y="462558"/>
                  </a:lnTo>
                  <a:lnTo>
                    <a:pt x="0" y="462558"/>
                  </a:lnTo>
                  <a:close/>
                </a:path>
              </a:pathLst>
            </a:custGeom>
            <a:solidFill>
              <a:srgbClr val="000000">
                <a:alpha val="0"/>
              </a:srgbClr>
            </a:solidFill>
          </p:spPr>
        </p:sp>
        <p:sp>
          <p:nvSpPr>
            <p:cNvPr name="TextBox 24" id="24"/>
            <p:cNvSpPr txBox="true"/>
            <p:nvPr/>
          </p:nvSpPr>
          <p:spPr>
            <a:xfrm>
              <a:off x="0" y="-66675"/>
              <a:ext cx="11337925" cy="529233"/>
            </a:xfrm>
            <a:prstGeom prst="rect">
              <a:avLst/>
            </a:prstGeom>
          </p:spPr>
          <p:txBody>
            <a:bodyPr anchor="t" rtlCol="false" tIns="0" lIns="0" bIns="0" rIns="0"/>
            <a:lstStyle/>
            <a:p>
              <a:pPr algn="l" marL="269577" indent="-134788" lvl="1">
                <a:lnSpc>
                  <a:spcPts val="2846"/>
                </a:lnSpc>
                <a:buFont typeface="Arial"/>
                <a:buChar char="•"/>
              </a:pPr>
              <a:r>
                <a:rPr lang="en-US" sz="1787">
                  <a:solidFill>
                    <a:srgbClr val="D6E5EF"/>
                  </a:solidFill>
                  <a:latin typeface="Source Sans Pro"/>
                  <a:ea typeface="Source Sans Pro"/>
                  <a:cs typeface="Source Sans Pro"/>
                  <a:sym typeface="Source Sans Pro"/>
                </a:rPr>
                <a:t>Enables </a:t>
              </a:r>
              <a:r>
                <a:rPr lang="en-US" b="true" sz="1787">
                  <a:solidFill>
                    <a:srgbClr val="D6E5EF"/>
                  </a:solidFill>
                  <a:latin typeface="Source Sans Pro Bold"/>
                  <a:ea typeface="Source Sans Pro Bold"/>
                  <a:cs typeface="Source Sans Pro Bold"/>
                  <a:sym typeface="Source Sans Pro Bold"/>
                </a:rPr>
                <a:t>efficient resource utilization &amp; auto-scaling</a:t>
              </a:r>
              <a:r>
                <a:rPr lang="en-US" sz="1787">
                  <a:solidFill>
                    <a:srgbClr val="D6E5EF"/>
                  </a:solidFill>
                  <a:latin typeface="Source Sans Pro"/>
                  <a:ea typeface="Source Sans Pro"/>
                  <a:cs typeface="Source Sans Pro"/>
                  <a:sym typeface="Source Sans Pro"/>
                </a:rPr>
                <a:t>.</a:t>
              </a:r>
            </a:p>
          </p:txBody>
        </p:sp>
      </p:grpSp>
      <p:sp>
        <p:nvSpPr>
          <p:cNvPr name="Freeform 25" id="25" descr="preencoded.png"/>
          <p:cNvSpPr/>
          <p:nvPr/>
        </p:nvSpPr>
        <p:spPr>
          <a:xfrm flipH="false" flipV="false" rot="0">
            <a:off x="7616726" y="6917531"/>
            <a:ext cx="1083915" cy="1300757"/>
          </a:xfrm>
          <a:custGeom>
            <a:avLst/>
            <a:gdLst/>
            <a:ahLst/>
            <a:cxnLst/>
            <a:rect r="r" b="b" t="t" l="l"/>
            <a:pathLst>
              <a:path h="1300757" w="1083915">
                <a:moveTo>
                  <a:pt x="0" y="0"/>
                </a:moveTo>
                <a:lnTo>
                  <a:pt x="1083915" y="0"/>
                </a:lnTo>
                <a:lnTo>
                  <a:pt x="1083915" y="1300758"/>
                </a:lnTo>
                <a:lnTo>
                  <a:pt x="0" y="1300758"/>
                </a:lnTo>
                <a:lnTo>
                  <a:pt x="0" y="0"/>
                </a:lnTo>
                <a:close/>
              </a:path>
            </a:pathLst>
          </a:custGeom>
          <a:blipFill>
            <a:blip r:embed="rId3"/>
            <a:stretch>
              <a:fillRect l="0" t="-70" r="0" b="-70"/>
            </a:stretch>
          </a:blipFill>
        </p:spPr>
      </p:sp>
      <p:grpSp>
        <p:nvGrpSpPr>
          <p:cNvPr name="Group 26" id="26"/>
          <p:cNvGrpSpPr/>
          <p:nvPr/>
        </p:nvGrpSpPr>
        <p:grpSpPr>
          <a:xfrm rot="0">
            <a:off x="9025830" y="7134225"/>
            <a:ext cx="8503444" cy="346919"/>
            <a:chOff x="0" y="0"/>
            <a:chExt cx="11337925" cy="462558"/>
          </a:xfrm>
        </p:grpSpPr>
        <p:sp>
          <p:nvSpPr>
            <p:cNvPr name="Freeform 27" id="27"/>
            <p:cNvSpPr/>
            <p:nvPr/>
          </p:nvSpPr>
          <p:spPr>
            <a:xfrm flipH="false" flipV="false" rot="0">
              <a:off x="0" y="0"/>
              <a:ext cx="11337925" cy="462558"/>
            </a:xfrm>
            <a:custGeom>
              <a:avLst/>
              <a:gdLst/>
              <a:ahLst/>
              <a:cxnLst/>
              <a:rect r="r" b="b" t="t" l="l"/>
              <a:pathLst>
                <a:path h="462558" w="11337925">
                  <a:moveTo>
                    <a:pt x="0" y="0"/>
                  </a:moveTo>
                  <a:lnTo>
                    <a:pt x="11337925" y="0"/>
                  </a:lnTo>
                  <a:lnTo>
                    <a:pt x="11337925" y="462558"/>
                  </a:lnTo>
                  <a:lnTo>
                    <a:pt x="0" y="462558"/>
                  </a:lnTo>
                  <a:close/>
                </a:path>
              </a:pathLst>
            </a:custGeom>
            <a:solidFill>
              <a:srgbClr val="000000">
                <a:alpha val="0"/>
              </a:srgbClr>
            </a:solidFill>
          </p:spPr>
        </p:sp>
        <p:sp>
          <p:nvSpPr>
            <p:cNvPr name="TextBox 28" id="28"/>
            <p:cNvSpPr txBox="true"/>
            <p:nvPr/>
          </p:nvSpPr>
          <p:spPr>
            <a:xfrm>
              <a:off x="0" y="-66675"/>
              <a:ext cx="11337925" cy="529233"/>
            </a:xfrm>
            <a:prstGeom prst="rect">
              <a:avLst/>
            </a:prstGeom>
          </p:spPr>
          <p:txBody>
            <a:bodyPr anchor="t" rtlCol="false" tIns="0" lIns="0" bIns="0" rIns="0"/>
            <a:lstStyle/>
            <a:p>
              <a:pPr algn="l" marL="269577" indent="-134788" lvl="1">
                <a:lnSpc>
                  <a:spcPts val="2846"/>
                </a:lnSpc>
                <a:buFont typeface="Arial"/>
                <a:buChar char="•"/>
              </a:pPr>
              <a:r>
                <a:rPr lang="en-US" sz="1787">
                  <a:solidFill>
                    <a:srgbClr val="D6E5EF"/>
                  </a:solidFill>
                  <a:latin typeface="Source Sans Pro"/>
                  <a:ea typeface="Source Sans Pro"/>
                  <a:cs typeface="Source Sans Pro"/>
                  <a:sym typeface="Source Sans Pro"/>
                </a:rPr>
                <a:t>Reduces costs with </a:t>
              </a:r>
              <a:r>
                <a:rPr lang="en-US" b="true" sz="1787">
                  <a:solidFill>
                    <a:srgbClr val="D6E5EF"/>
                  </a:solidFill>
                  <a:latin typeface="Source Sans Pro Bold"/>
                  <a:ea typeface="Source Sans Pro Bold"/>
                  <a:cs typeface="Source Sans Pro Bold"/>
                  <a:sym typeface="Source Sans Pro Bold"/>
                </a:rPr>
                <a:t>pay-per-use billing</a:t>
              </a:r>
              <a:r>
                <a:rPr lang="en-US" sz="1787">
                  <a:solidFill>
                    <a:srgbClr val="D6E5EF"/>
                  </a:solidFill>
                  <a:latin typeface="Source Sans Pro"/>
                  <a:ea typeface="Source Sans Pro"/>
                  <a:cs typeface="Source Sans Pro"/>
                  <a:sym typeface="Source Sans Pro"/>
                </a:rPr>
                <a:t>.</a:t>
              </a:r>
            </a:p>
          </p:txBody>
        </p:sp>
      </p:grpSp>
      <p:sp>
        <p:nvSpPr>
          <p:cNvPr name="Freeform 29" id="29" descr="preencoded.png"/>
          <p:cNvSpPr/>
          <p:nvPr/>
        </p:nvSpPr>
        <p:spPr>
          <a:xfrm flipH="false" flipV="false" rot="0">
            <a:off x="7616726" y="8218289"/>
            <a:ext cx="1083915" cy="1300757"/>
          </a:xfrm>
          <a:custGeom>
            <a:avLst/>
            <a:gdLst/>
            <a:ahLst/>
            <a:cxnLst/>
            <a:rect r="r" b="b" t="t" l="l"/>
            <a:pathLst>
              <a:path h="1300757" w="1083915">
                <a:moveTo>
                  <a:pt x="0" y="0"/>
                </a:moveTo>
                <a:lnTo>
                  <a:pt x="1083915" y="0"/>
                </a:lnTo>
                <a:lnTo>
                  <a:pt x="1083915" y="1300757"/>
                </a:lnTo>
                <a:lnTo>
                  <a:pt x="0" y="1300757"/>
                </a:lnTo>
                <a:lnTo>
                  <a:pt x="0" y="0"/>
                </a:lnTo>
                <a:close/>
              </a:path>
            </a:pathLst>
          </a:custGeom>
          <a:blipFill>
            <a:blip r:embed="rId3"/>
            <a:stretch>
              <a:fillRect l="0" t="-70" r="0" b="-70"/>
            </a:stretch>
          </a:blipFill>
        </p:spPr>
      </p:sp>
      <p:grpSp>
        <p:nvGrpSpPr>
          <p:cNvPr name="Group 30" id="30"/>
          <p:cNvGrpSpPr/>
          <p:nvPr/>
        </p:nvGrpSpPr>
        <p:grpSpPr>
          <a:xfrm rot="0">
            <a:off x="9025830" y="8434983"/>
            <a:ext cx="8503444" cy="346919"/>
            <a:chOff x="0" y="0"/>
            <a:chExt cx="11337925" cy="462558"/>
          </a:xfrm>
        </p:grpSpPr>
        <p:sp>
          <p:nvSpPr>
            <p:cNvPr name="Freeform 31" id="31"/>
            <p:cNvSpPr/>
            <p:nvPr/>
          </p:nvSpPr>
          <p:spPr>
            <a:xfrm flipH="false" flipV="false" rot="0">
              <a:off x="0" y="0"/>
              <a:ext cx="11337925" cy="462558"/>
            </a:xfrm>
            <a:custGeom>
              <a:avLst/>
              <a:gdLst/>
              <a:ahLst/>
              <a:cxnLst/>
              <a:rect r="r" b="b" t="t" l="l"/>
              <a:pathLst>
                <a:path h="462558" w="11337925">
                  <a:moveTo>
                    <a:pt x="0" y="0"/>
                  </a:moveTo>
                  <a:lnTo>
                    <a:pt x="11337925" y="0"/>
                  </a:lnTo>
                  <a:lnTo>
                    <a:pt x="11337925" y="462558"/>
                  </a:lnTo>
                  <a:lnTo>
                    <a:pt x="0" y="462558"/>
                  </a:lnTo>
                  <a:close/>
                </a:path>
              </a:pathLst>
            </a:custGeom>
            <a:solidFill>
              <a:srgbClr val="000000">
                <a:alpha val="0"/>
              </a:srgbClr>
            </a:solidFill>
          </p:spPr>
        </p:sp>
        <p:sp>
          <p:nvSpPr>
            <p:cNvPr name="TextBox 32" id="32"/>
            <p:cNvSpPr txBox="true"/>
            <p:nvPr/>
          </p:nvSpPr>
          <p:spPr>
            <a:xfrm>
              <a:off x="0" y="-66675"/>
              <a:ext cx="11337925" cy="529233"/>
            </a:xfrm>
            <a:prstGeom prst="rect">
              <a:avLst/>
            </a:prstGeom>
          </p:spPr>
          <p:txBody>
            <a:bodyPr anchor="t" rtlCol="false" tIns="0" lIns="0" bIns="0" rIns="0"/>
            <a:lstStyle/>
            <a:p>
              <a:pPr algn="l" marL="269577" indent="-134788" lvl="1">
                <a:lnSpc>
                  <a:spcPts val="2846"/>
                </a:lnSpc>
                <a:buFont typeface="Arial"/>
                <a:buChar char="•"/>
              </a:pPr>
              <a:r>
                <a:rPr lang="en-US" sz="1787">
                  <a:solidFill>
                    <a:srgbClr val="D6E5EF"/>
                  </a:solidFill>
                  <a:latin typeface="Source Sans Pro"/>
                  <a:ea typeface="Source Sans Pro"/>
                  <a:cs typeface="Source Sans Pro"/>
                  <a:sym typeface="Source Sans Pro"/>
                </a:rPr>
                <a:t>Powers </a:t>
              </a:r>
              <a:r>
                <a:rPr lang="en-US" b="true" sz="1787">
                  <a:solidFill>
                    <a:srgbClr val="D6E5EF"/>
                  </a:solidFill>
                  <a:latin typeface="Source Sans Pro Bold"/>
                  <a:ea typeface="Source Sans Pro Bold"/>
                  <a:cs typeface="Source Sans Pro Bold"/>
                  <a:sym typeface="Source Sans Pro Bold"/>
                </a:rPr>
                <a:t>real-time applications, automation, and AI-driven workloads</a:t>
              </a:r>
              <a:r>
                <a:rPr lang="en-US" sz="1787">
                  <a:solidFill>
                    <a:srgbClr val="D6E5EF"/>
                  </a:solidFill>
                  <a:latin typeface="Source Sans Pro"/>
                  <a:ea typeface="Source Sans Pro"/>
                  <a:cs typeface="Source Sans Pro"/>
                  <a:sym typeface="Source Sans Pro"/>
                </a:rPr>
                <a:t>.</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1028700" y="2165394"/>
            <a:ext cx="7040612" cy="880021"/>
            <a:chOff x="0" y="0"/>
            <a:chExt cx="9387483" cy="1173362"/>
          </a:xfrm>
        </p:grpSpPr>
        <p:sp>
          <p:nvSpPr>
            <p:cNvPr name="Freeform 7" id="7"/>
            <p:cNvSpPr/>
            <p:nvPr/>
          </p:nvSpPr>
          <p:spPr>
            <a:xfrm flipH="false" flipV="false" rot="0">
              <a:off x="0" y="0"/>
              <a:ext cx="9387484" cy="1173362"/>
            </a:xfrm>
            <a:custGeom>
              <a:avLst/>
              <a:gdLst/>
              <a:ahLst/>
              <a:cxnLst/>
              <a:rect r="r" b="b" t="t" l="l"/>
              <a:pathLst>
                <a:path h="1173362" w="9387484">
                  <a:moveTo>
                    <a:pt x="0" y="0"/>
                  </a:moveTo>
                  <a:lnTo>
                    <a:pt x="9387484" y="0"/>
                  </a:lnTo>
                  <a:lnTo>
                    <a:pt x="9387484" y="1173362"/>
                  </a:lnTo>
                  <a:lnTo>
                    <a:pt x="0" y="1173362"/>
                  </a:lnTo>
                  <a:close/>
                </a:path>
              </a:pathLst>
            </a:custGeom>
            <a:solidFill>
              <a:srgbClr val="000000">
                <a:alpha val="0"/>
              </a:srgbClr>
            </a:solidFill>
          </p:spPr>
        </p:sp>
        <p:sp>
          <p:nvSpPr>
            <p:cNvPr name="TextBox 8" id="8"/>
            <p:cNvSpPr txBox="true"/>
            <p:nvPr/>
          </p:nvSpPr>
          <p:spPr>
            <a:xfrm>
              <a:off x="0" y="-19050"/>
              <a:ext cx="9387483" cy="1192412"/>
            </a:xfrm>
            <a:prstGeom prst="rect">
              <a:avLst/>
            </a:prstGeom>
          </p:spPr>
          <p:txBody>
            <a:bodyPr anchor="t" rtlCol="false" tIns="0" lIns="0" bIns="0" rIns="0"/>
            <a:lstStyle/>
            <a:p>
              <a:pPr algn="l">
                <a:lnSpc>
                  <a:spcPts val="6875"/>
                </a:lnSpc>
              </a:pPr>
              <a:r>
                <a:rPr lang="en-US" sz="5500">
                  <a:solidFill>
                    <a:srgbClr val="F98AC7"/>
                  </a:solidFill>
                  <a:latin typeface="Lora"/>
                  <a:ea typeface="Lora"/>
                  <a:cs typeface="Lora"/>
                  <a:sym typeface="Lora"/>
                </a:rPr>
                <a:t>References</a:t>
              </a:r>
            </a:p>
          </p:txBody>
        </p:sp>
      </p:grpSp>
      <p:grpSp>
        <p:nvGrpSpPr>
          <p:cNvPr name="Group 9" id="9"/>
          <p:cNvGrpSpPr/>
          <p:nvPr/>
        </p:nvGrpSpPr>
        <p:grpSpPr>
          <a:xfrm rot="0">
            <a:off x="1047155" y="4756845"/>
            <a:ext cx="16193690" cy="957560"/>
            <a:chOff x="0" y="0"/>
            <a:chExt cx="21591587" cy="1276747"/>
          </a:xfrm>
        </p:grpSpPr>
        <p:sp>
          <p:nvSpPr>
            <p:cNvPr name="Freeform 10" id="10"/>
            <p:cNvSpPr/>
            <p:nvPr/>
          </p:nvSpPr>
          <p:spPr>
            <a:xfrm flipH="false" flipV="false" rot="0">
              <a:off x="0" y="0"/>
              <a:ext cx="21591588" cy="1276747"/>
            </a:xfrm>
            <a:custGeom>
              <a:avLst/>
              <a:gdLst/>
              <a:ahLst/>
              <a:cxnLst/>
              <a:rect r="r" b="b" t="t" l="l"/>
              <a:pathLst>
                <a:path h="1276747" w="21591588">
                  <a:moveTo>
                    <a:pt x="0" y="0"/>
                  </a:moveTo>
                  <a:lnTo>
                    <a:pt x="21591588" y="0"/>
                  </a:lnTo>
                  <a:lnTo>
                    <a:pt x="21591588" y="1276747"/>
                  </a:lnTo>
                  <a:lnTo>
                    <a:pt x="0" y="1276747"/>
                  </a:lnTo>
                  <a:close/>
                </a:path>
              </a:pathLst>
            </a:custGeom>
            <a:solidFill>
              <a:srgbClr val="000000">
                <a:alpha val="0"/>
              </a:srgbClr>
            </a:solidFill>
          </p:spPr>
        </p:sp>
        <p:sp>
          <p:nvSpPr>
            <p:cNvPr name="TextBox 11" id="11"/>
            <p:cNvSpPr txBox="true"/>
            <p:nvPr/>
          </p:nvSpPr>
          <p:spPr>
            <a:xfrm>
              <a:off x="0" y="-95250"/>
              <a:ext cx="21591587" cy="1371997"/>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Netflix's serverless Case Study : </a:t>
              </a:r>
              <a:r>
                <a:rPr lang="en-US" sz="2312" u="sng">
                  <a:solidFill>
                    <a:srgbClr val="F98AC7"/>
                  </a:solidFill>
                  <a:latin typeface="Source Sans Pro"/>
                  <a:ea typeface="Source Sans Pro"/>
                  <a:cs typeface="Source Sans Pro"/>
                  <a:sym typeface="Source Sans Pro"/>
                  <a:hlinkClick r:id="rId2" tooltip="https://medium.com/@pradeepkr848115/serverless-technology-in-aws-a-netflix-case-study-6df6ca5bd241"/>
                </a:rPr>
                <a:t>https://medium.com/@pradeepkr848115/serverless-technology-in-aws-a-netflix-case-study-6df6ca5bd241</a:t>
              </a:r>
            </a:p>
          </p:txBody>
        </p:sp>
      </p:grpSp>
      <p:grpSp>
        <p:nvGrpSpPr>
          <p:cNvPr name="Group 12" id="12"/>
          <p:cNvGrpSpPr/>
          <p:nvPr/>
        </p:nvGrpSpPr>
        <p:grpSpPr>
          <a:xfrm rot="0">
            <a:off x="1047155" y="6050905"/>
            <a:ext cx="16193690" cy="957560"/>
            <a:chOff x="0" y="0"/>
            <a:chExt cx="21591587" cy="1276747"/>
          </a:xfrm>
        </p:grpSpPr>
        <p:sp>
          <p:nvSpPr>
            <p:cNvPr name="Freeform 13" id="13"/>
            <p:cNvSpPr/>
            <p:nvPr/>
          </p:nvSpPr>
          <p:spPr>
            <a:xfrm flipH="false" flipV="false" rot="0">
              <a:off x="0" y="0"/>
              <a:ext cx="21591588" cy="1276747"/>
            </a:xfrm>
            <a:custGeom>
              <a:avLst/>
              <a:gdLst/>
              <a:ahLst/>
              <a:cxnLst/>
              <a:rect r="r" b="b" t="t" l="l"/>
              <a:pathLst>
                <a:path h="1276747" w="21591588">
                  <a:moveTo>
                    <a:pt x="0" y="0"/>
                  </a:moveTo>
                  <a:lnTo>
                    <a:pt x="21591588" y="0"/>
                  </a:lnTo>
                  <a:lnTo>
                    <a:pt x="21591588" y="1276747"/>
                  </a:lnTo>
                  <a:lnTo>
                    <a:pt x="0" y="1276747"/>
                  </a:lnTo>
                  <a:close/>
                </a:path>
              </a:pathLst>
            </a:custGeom>
            <a:solidFill>
              <a:srgbClr val="000000">
                <a:alpha val="0"/>
              </a:srgbClr>
            </a:solidFill>
          </p:spPr>
        </p:sp>
        <p:sp>
          <p:nvSpPr>
            <p:cNvPr name="TextBox 14" id="14"/>
            <p:cNvSpPr txBox="true"/>
            <p:nvPr/>
          </p:nvSpPr>
          <p:spPr>
            <a:xfrm>
              <a:off x="0" y="-95250"/>
              <a:ext cx="21591587" cy="1371997"/>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Serverless Computing: Current Trends and Open Problems : </a:t>
              </a:r>
              <a:r>
                <a:rPr lang="en-US" sz="2312" u="sng">
                  <a:solidFill>
                    <a:srgbClr val="F98AC7"/>
                  </a:solidFill>
                  <a:latin typeface="Source Sans Pro"/>
                  <a:ea typeface="Source Sans Pro"/>
                  <a:cs typeface="Source Sans Pro"/>
                  <a:sym typeface="Source Sans Pro"/>
                  <a:hlinkClick r:id="rId3" tooltip="https://www.researchgate.net/publication/322092289_Serverless_Computing_Current_Trends_and_Open_Problems"/>
                </a:rPr>
                <a:t>https://www.researchgate.net/publication/322092289_Serverless_Computing_Current_Trends_and_Open_Problems</a:t>
              </a:r>
            </a:p>
          </p:txBody>
        </p:sp>
      </p:gr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1047155" y="956816"/>
            <a:ext cx="7040612" cy="880021"/>
            <a:chOff x="0" y="0"/>
            <a:chExt cx="9387483" cy="1173362"/>
          </a:xfrm>
        </p:grpSpPr>
        <p:sp>
          <p:nvSpPr>
            <p:cNvPr name="Freeform 7" id="7"/>
            <p:cNvSpPr/>
            <p:nvPr/>
          </p:nvSpPr>
          <p:spPr>
            <a:xfrm flipH="false" flipV="false" rot="0">
              <a:off x="0" y="0"/>
              <a:ext cx="9387484" cy="1173362"/>
            </a:xfrm>
            <a:custGeom>
              <a:avLst/>
              <a:gdLst/>
              <a:ahLst/>
              <a:cxnLst/>
              <a:rect r="r" b="b" t="t" l="l"/>
              <a:pathLst>
                <a:path h="1173362" w="9387484">
                  <a:moveTo>
                    <a:pt x="0" y="0"/>
                  </a:moveTo>
                  <a:lnTo>
                    <a:pt x="9387484" y="0"/>
                  </a:lnTo>
                  <a:lnTo>
                    <a:pt x="9387484" y="1173362"/>
                  </a:lnTo>
                  <a:lnTo>
                    <a:pt x="0" y="1173362"/>
                  </a:lnTo>
                  <a:close/>
                </a:path>
              </a:pathLst>
            </a:custGeom>
            <a:solidFill>
              <a:srgbClr val="000000">
                <a:alpha val="0"/>
              </a:srgbClr>
            </a:solidFill>
          </p:spPr>
        </p:sp>
        <p:sp>
          <p:nvSpPr>
            <p:cNvPr name="TextBox 8" id="8"/>
            <p:cNvSpPr txBox="true"/>
            <p:nvPr/>
          </p:nvSpPr>
          <p:spPr>
            <a:xfrm>
              <a:off x="0" y="-19050"/>
              <a:ext cx="9387483" cy="1192412"/>
            </a:xfrm>
            <a:prstGeom prst="rect">
              <a:avLst/>
            </a:prstGeom>
          </p:spPr>
          <p:txBody>
            <a:bodyPr anchor="t" rtlCol="false" tIns="0" lIns="0" bIns="0" rIns="0"/>
            <a:lstStyle/>
            <a:p>
              <a:pPr algn="l">
                <a:lnSpc>
                  <a:spcPts val="6875"/>
                </a:lnSpc>
              </a:pPr>
              <a:r>
                <a:rPr lang="en-US" sz="5500">
                  <a:solidFill>
                    <a:srgbClr val="F98AC7"/>
                  </a:solidFill>
                  <a:latin typeface="Lora"/>
                  <a:ea typeface="Lora"/>
                  <a:cs typeface="Lora"/>
                  <a:sym typeface="Lora"/>
                </a:rPr>
                <a:t>Table of Contents</a:t>
              </a:r>
            </a:p>
          </p:txBody>
        </p:sp>
      </p:grpSp>
      <p:grpSp>
        <p:nvGrpSpPr>
          <p:cNvPr name="Group 9" id="9"/>
          <p:cNvGrpSpPr/>
          <p:nvPr/>
        </p:nvGrpSpPr>
        <p:grpSpPr>
          <a:xfrm rot="0">
            <a:off x="1047155" y="2435275"/>
            <a:ext cx="16193690" cy="1436340"/>
            <a:chOff x="0" y="0"/>
            <a:chExt cx="21591587" cy="1915120"/>
          </a:xfrm>
        </p:grpSpPr>
        <p:sp>
          <p:nvSpPr>
            <p:cNvPr name="Freeform 10" id="10"/>
            <p:cNvSpPr/>
            <p:nvPr/>
          </p:nvSpPr>
          <p:spPr>
            <a:xfrm flipH="false" flipV="false" rot="0">
              <a:off x="0" y="0"/>
              <a:ext cx="21591588" cy="1915120"/>
            </a:xfrm>
            <a:custGeom>
              <a:avLst/>
              <a:gdLst/>
              <a:ahLst/>
              <a:cxnLst/>
              <a:rect r="r" b="b" t="t" l="l"/>
              <a:pathLst>
                <a:path h="1915120" w="21591588">
                  <a:moveTo>
                    <a:pt x="0" y="0"/>
                  </a:moveTo>
                  <a:lnTo>
                    <a:pt x="21591588" y="0"/>
                  </a:lnTo>
                  <a:lnTo>
                    <a:pt x="21591588" y="1915120"/>
                  </a:lnTo>
                  <a:lnTo>
                    <a:pt x="0" y="1915120"/>
                  </a:lnTo>
                  <a:close/>
                </a:path>
              </a:pathLst>
            </a:custGeom>
            <a:solidFill>
              <a:srgbClr val="000000">
                <a:alpha val="0"/>
              </a:srgbClr>
            </a:solidFill>
          </p:spPr>
        </p:sp>
        <p:sp>
          <p:nvSpPr>
            <p:cNvPr name="TextBox 11" id="11"/>
            <p:cNvSpPr txBox="true"/>
            <p:nvPr/>
          </p:nvSpPr>
          <p:spPr>
            <a:xfrm>
              <a:off x="0" y="-95250"/>
              <a:ext cx="21591587" cy="2010370"/>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In this presentation, we'll embark on a comprehensive journey through the world of serverless computing. We will start by defining what exactly is serverless computing and how it contrasts with traditional approaches. We'll trace its evolution, examine its architecture, and delve into the underlying operating system concepts that make it possible.</a:t>
              </a:r>
            </a:p>
          </p:txBody>
        </p:sp>
      </p:grpSp>
      <p:grpSp>
        <p:nvGrpSpPr>
          <p:cNvPr name="Group 12" id="12"/>
          <p:cNvGrpSpPr/>
          <p:nvPr/>
        </p:nvGrpSpPr>
        <p:grpSpPr>
          <a:xfrm rot="0">
            <a:off x="1047155" y="4507260"/>
            <a:ext cx="3520231" cy="439936"/>
            <a:chOff x="0" y="0"/>
            <a:chExt cx="4693642" cy="586582"/>
          </a:xfrm>
        </p:grpSpPr>
        <p:sp>
          <p:nvSpPr>
            <p:cNvPr name="Freeform 13" id="13"/>
            <p:cNvSpPr/>
            <p:nvPr/>
          </p:nvSpPr>
          <p:spPr>
            <a:xfrm flipH="false" flipV="false" rot="0">
              <a:off x="0" y="0"/>
              <a:ext cx="4693642" cy="586582"/>
            </a:xfrm>
            <a:custGeom>
              <a:avLst/>
              <a:gdLst/>
              <a:ahLst/>
              <a:cxnLst/>
              <a:rect r="r" b="b" t="t" l="l"/>
              <a:pathLst>
                <a:path h="586582" w="4693642">
                  <a:moveTo>
                    <a:pt x="0" y="0"/>
                  </a:moveTo>
                  <a:lnTo>
                    <a:pt x="4693642" y="0"/>
                  </a:lnTo>
                  <a:lnTo>
                    <a:pt x="4693642" y="586582"/>
                  </a:lnTo>
                  <a:lnTo>
                    <a:pt x="0" y="586582"/>
                  </a:lnTo>
                  <a:close/>
                </a:path>
              </a:pathLst>
            </a:custGeom>
            <a:solidFill>
              <a:srgbClr val="000000">
                <a:alpha val="0"/>
              </a:srgbClr>
            </a:solidFill>
          </p:spPr>
        </p:sp>
        <p:sp>
          <p:nvSpPr>
            <p:cNvPr name="TextBox 14" id="14"/>
            <p:cNvSpPr txBox="true"/>
            <p:nvPr/>
          </p:nvSpPr>
          <p:spPr>
            <a:xfrm>
              <a:off x="0" y="-19050"/>
              <a:ext cx="4693642" cy="605632"/>
            </a:xfrm>
            <a:prstGeom prst="rect">
              <a:avLst/>
            </a:prstGeom>
          </p:spPr>
          <p:txBody>
            <a:bodyPr anchor="t" rtlCol="false" tIns="0" lIns="0" bIns="0" rIns="0"/>
            <a:lstStyle/>
            <a:p>
              <a:pPr algn="l">
                <a:lnSpc>
                  <a:spcPts val="3437"/>
                </a:lnSpc>
              </a:pPr>
              <a:r>
                <a:rPr lang="en-US" sz="2750">
                  <a:solidFill>
                    <a:srgbClr val="F98AC7"/>
                  </a:solidFill>
                  <a:latin typeface="Lora"/>
                  <a:ea typeface="Lora"/>
                  <a:cs typeface="Lora"/>
                  <a:sym typeface="Lora"/>
                </a:rPr>
                <a:t>Agenda</a:t>
              </a:r>
            </a:p>
          </p:txBody>
        </p:sp>
      </p:grpSp>
      <p:grpSp>
        <p:nvGrpSpPr>
          <p:cNvPr name="Group 15" id="15"/>
          <p:cNvGrpSpPr/>
          <p:nvPr/>
        </p:nvGrpSpPr>
        <p:grpSpPr>
          <a:xfrm rot="0">
            <a:off x="1047155" y="5246340"/>
            <a:ext cx="7731919" cy="478780"/>
            <a:chOff x="0" y="0"/>
            <a:chExt cx="10309225" cy="638373"/>
          </a:xfrm>
        </p:grpSpPr>
        <p:sp>
          <p:nvSpPr>
            <p:cNvPr name="Freeform 16" id="16"/>
            <p:cNvSpPr/>
            <p:nvPr/>
          </p:nvSpPr>
          <p:spPr>
            <a:xfrm flipH="false" flipV="false" rot="0">
              <a:off x="0" y="0"/>
              <a:ext cx="10309225" cy="638373"/>
            </a:xfrm>
            <a:custGeom>
              <a:avLst/>
              <a:gdLst/>
              <a:ahLst/>
              <a:cxnLst/>
              <a:rect r="r" b="b" t="t" l="l"/>
              <a:pathLst>
                <a:path h="638373" w="10309225">
                  <a:moveTo>
                    <a:pt x="0" y="0"/>
                  </a:moveTo>
                  <a:lnTo>
                    <a:pt x="10309225" y="0"/>
                  </a:lnTo>
                  <a:lnTo>
                    <a:pt x="10309225" y="638373"/>
                  </a:lnTo>
                  <a:lnTo>
                    <a:pt x="0" y="638373"/>
                  </a:lnTo>
                  <a:close/>
                </a:path>
              </a:pathLst>
            </a:custGeom>
            <a:solidFill>
              <a:srgbClr val="000000">
                <a:alpha val="0"/>
              </a:srgbClr>
            </a:solidFill>
          </p:spPr>
        </p:sp>
        <p:sp>
          <p:nvSpPr>
            <p:cNvPr name="TextBox 17" id="17"/>
            <p:cNvSpPr txBox="true"/>
            <p:nvPr/>
          </p:nvSpPr>
          <p:spPr>
            <a:xfrm>
              <a:off x="0" y="-95250"/>
              <a:ext cx="10309225" cy="733623"/>
            </a:xfrm>
            <a:prstGeom prst="rect">
              <a:avLst/>
            </a:prstGeom>
          </p:spPr>
          <p:txBody>
            <a:bodyPr anchor="t" rtlCol="false" tIns="0" lIns="0" bIns="0" rIns="0"/>
            <a:lstStyle/>
            <a:p>
              <a:pPr algn="l" marL="348754" indent="-174377" lvl="1">
                <a:lnSpc>
                  <a:spcPts val="3750"/>
                </a:lnSpc>
                <a:buFont typeface="Arial"/>
                <a:buChar char="•"/>
              </a:pPr>
              <a:r>
                <a:rPr lang="en-US" sz="2312">
                  <a:solidFill>
                    <a:srgbClr val="D6E5EF"/>
                  </a:solidFill>
                  <a:latin typeface="Source Sans Pro"/>
                  <a:ea typeface="Source Sans Pro"/>
                  <a:cs typeface="Source Sans Pro"/>
                  <a:sym typeface="Source Sans Pro"/>
                </a:rPr>
                <a:t>Introduction to Serverless</a:t>
              </a:r>
            </a:p>
          </p:txBody>
        </p:sp>
      </p:grpSp>
      <p:grpSp>
        <p:nvGrpSpPr>
          <p:cNvPr name="Group 18" id="18"/>
          <p:cNvGrpSpPr/>
          <p:nvPr/>
        </p:nvGrpSpPr>
        <p:grpSpPr>
          <a:xfrm rot="0">
            <a:off x="1047155" y="5829746"/>
            <a:ext cx="7731919" cy="478780"/>
            <a:chOff x="0" y="0"/>
            <a:chExt cx="10309225" cy="638373"/>
          </a:xfrm>
        </p:grpSpPr>
        <p:sp>
          <p:nvSpPr>
            <p:cNvPr name="Freeform 19" id="19"/>
            <p:cNvSpPr/>
            <p:nvPr/>
          </p:nvSpPr>
          <p:spPr>
            <a:xfrm flipH="false" flipV="false" rot="0">
              <a:off x="0" y="0"/>
              <a:ext cx="10309225" cy="638373"/>
            </a:xfrm>
            <a:custGeom>
              <a:avLst/>
              <a:gdLst/>
              <a:ahLst/>
              <a:cxnLst/>
              <a:rect r="r" b="b" t="t" l="l"/>
              <a:pathLst>
                <a:path h="638373" w="10309225">
                  <a:moveTo>
                    <a:pt x="0" y="0"/>
                  </a:moveTo>
                  <a:lnTo>
                    <a:pt x="10309225" y="0"/>
                  </a:lnTo>
                  <a:lnTo>
                    <a:pt x="10309225" y="638373"/>
                  </a:lnTo>
                  <a:lnTo>
                    <a:pt x="0" y="638373"/>
                  </a:lnTo>
                  <a:close/>
                </a:path>
              </a:pathLst>
            </a:custGeom>
            <a:solidFill>
              <a:srgbClr val="000000">
                <a:alpha val="0"/>
              </a:srgbClr>
            </a:solidFill>
          </p:spPr>
        </p:sp>
        <p:sp>
          <p:nvSpPr>
            <p:cNvPr name="TextBox 20" id="20"/>
            <p:cNvSpPr txBox="true"/>
            <p:nvPr/>
          </p:nvSpPr>
          <p:spPr>
            <a:xfrm>
              <a:off x="0" y="-95250"/>
              <a:ext cx="10309225" cy="733623"/>
            </a:xfrm>
            <a:prstGeom prst="rect">
              <a:avLst/>
            </a:prstGeom>
          </p:spPr>
          <p:txBody>
            <a:bodyPr anchor="t" rtlCol="false" tIns="0" lIns="0" bIns="0" rIns="0"/>
            <a:lstStyle/>
            <a:p>
              <a:pPr algn="l" marL="348754" indent="-174377" lvl="1">
                <a:lnSpc>
                  <a:spcPts val="3750"/>
                </a:lnSpc>
                <a:buFont typeface="Arial"/>
                <a:buChar char="•"/>
              </a:pPr>
              <a:r>
                <a:rPr lang="en-US" sz="2312">
                  <a:solidFill>
                    <a:srgbClr val="D6E5EF"/>
                  </a:solidFill>
                  <a:latin typeface="Source Sans Pro"/>
                  <a:ea typeface="Source Sans Pro"/>
                  <a:cs typeface="Source Sans Pro"/>
                  <a:sym typeface="Source Sans Pro"/>
                </a:rPr>
                <a:t>H</a:t>
              </a:r>
              <a:r>
                <a:rPr lang="en-US" sz="2312">
                  <a:solidFill>
                    <a:srgbClr val="D6E5EF"/>
                  </a:solidFill>
                  <a:latin typeface="Source Sans Pro"/>
                  <a:ea typeface="Source Sans Pro"/>
                  <a:cs typeface="Source Sans Pro"/>
                  <a:sym typeface="Source Sans Pro"/>
                </a:rPr>
                <a:t>ow serverless works</a:t>
              </a:r>
            </a:p>
          </p:txBody>
        </p:sp>
      </p:grpSp>
      <p:grpSp>
        <p:nvGrpSpPr>
          <p:cNvPr name="Group 21" id="21"/>
          <p:cNvGrpSpPr/>
          <p:nvPr/>
        </p:nvGrpSpPr>
        <p:grpSpPr>
          <a:xfrm rot="0">
            <a:off x="1047155" y="6413301"/>
            <a:ext cx="7731919" cy="478631"/>
            <a:chOff x="0" y="0"/>
            <a:chExt cx="10309225" cy="638175"/>
          </a:xfrm>
        </p:grpSpPr>
        <p:sp>
          <p:nvSpPr>
            <p:cNvPr name="Freeform 22" id="22"/>
            <p:cNvSpPr/>
            <p:nvPr/>
          </p:nvSpPr>
          <p:spPr>
            <a:xfrm flipH="false" flipV="false" rot="0">
              <a:off x="0" y="0"/>
              <a:ext cx="10309225" cy="638175"/>
            </a:xfrm>
            <a:custGeom>
              <a:avLst/>
              <a:gdLst/>
              <a:ahLst/>
              <a:cxnLst/>
              <a:rect r="r" b="b" t="t" l="l"/>
              <a:pathLst>
                <a:path h="638175" w="10309225">
                  <a:moveTo>
                    <a:pt x="0" y="0"/>
                  </a:moveTo>
                  <a:lnTo>
                    <a:pt x="10309225" y="0"/>
                  </a:lnTo>
                  <a:lnTo>
                    <a:pt x="10309225" y="638175"/>
                  </a:lnTo>
                  <a:lnTo>
                    <a:pt x="0" y="638175"/>
                  </a:lnTo>
                  <a:close/>
                </a:path>
              </a:pathLst>
            </a:custGeom>
            <a:solidFill>
              <a:srgbClr val="000000">
                <a:alpha val="0"/>
              </a:srgbClr>
            </a:solidFill>
          </p:spPr>
        </p:sp>
        <p:sp>
          <p:nvSpPr>
            <p:cNvPr name="TextBox 23" id="23"/>
            <p:cNvSpPr txBox="true"/>
            <p:nvPr/>
          </p:nvSpPr>
          <p:spPr>
            <a:xfrm>
              <a:off x="0" y="-95250"/>
              <a:ext cx="10309225" cy="733425"/>
            </a:xfrm>
            <a:prstGeom prst="rect">
              <a:avLst/>
            </a:prstGeom>
          </p:spPr>
          <p:txBody>
            <a:bodyPr anchor="t" rtlCol="false" tIns="0" lIns="0" bIns="0" rIns="0"/>
            <a:lstStyle/>
            <a:p>
              <a:pPr algn="l" marL="348754" indent="-174377" lvl="1">
                <a:lnSpc>
                  <a:spcPts val="3750"/>
                </a:lnSpc>
                <a:buFont typeface="Arial"/>
                <a:buChar char="•"/>
              </a:pPr>
              <a:r>
                <a:rPr lang="en-US" sz="2312">
                  <a:solidFill>
                    <a:srgbClr val="D6E5EF"/>
                  </a:solidFill>
                  <a:latin typeface="Source Sans Pro"/>
                  <a:ea typeface="Source Sans Pro"/>
                  <a:cs typeface="Source Sans Pro"/>
                  <a:sym typeface="Source Sans Pro"/>
                </a:rPr>
                <a:t>Evolution of serverless</a:t>
              </a:r>
            </a:p>
          </p:txBody>
        </p:sp>
      </p:grpSp>
      <p:grpSp>
        <p:nvGrpSpPr>
          <p:cNvPr name="Group 24" id="24"/>
          <p:cNvGrpSpPr/>
          <p:nvPr/>
        </p:nvGrpSpPr>
        <p:grpSpPr>
          <a:xfrm rot="0">
            <a:off x="1047155" y="6996559"/>
            <a:ext cx="7731919" cy="478780"/>
            <a:chOff x="0" y="0"/>
            <a:chExt cx="10309225" cy="638373"/>
          </a:xfrm>
        </p:grpSpPr>
        <p:sp>
          <p:nvSpPr>
            <p:cNvPr name="Freeform 25" id="25"/>
            <p:cNvSpPr/>
            <p:nvPr/>
          </p:nvSpPr>
          <p:spPr>
            <a:xfrm flipH="false" flipV="false" rot="0">
              <a:off x="0" y="0"/>
              <a:ext cx="10309225" cy="638373"/>
            </a:xfrm>
            <a:custGeom>
              <a:avLst/>
              <a:gdLst/>
              <a:ahLst/>
              <a:cxnLst/>
              <a:rect r="r" b="b" t="t" l="l"/>
              <a:pathLst>
                <a:path h="638373" w="10309225">
                  <a:moveTo>
                    <a:pt x="0" y="0"/>
                  </a:moveTo>
                  <a:lnTo>
                    <a:pt x="10309225" y="0"/>
                  </a:lnTo>
                  <a:lnTo>
                    <a:pt x="10309225" y="638373"/>
                  </a:lnTo>
                  <a:lnTo>
                    <a:pt x="0" y="638373"/>
                  </a:lnTo>
                  <a:close/>
                </a:path>
              </a:pathLst>
            </a:custGeom>
            <a:solidFill>
              <a:srgbClr val="000000">
                <a:alpha val="0"/>
              </a:srgbClr>
            </a:solidFill>
          </p:spPr>
        </p:sp>
        <p:sp>
          <p:nvSpPr>
            <p:cNvPr name="TextBox 26" id="26"/>
            <p:cNvSpPr txBox="true"/>
            <p:nvPr/>
          </p:nvSpPr>
          <p:spPr>
            <a:xfrm>
              <a:off x="0" y="-95250"/>
              <a:ext cx="10309225" cy="733623"/>
            </a:xfrm>
            <a:prstGeom prst="rect">
              <a:avLst/>
            </a:prstGeom>
          </p:spPr>
          <p:txBody>
            <a:bodyPr anchor="t" rtlCol="false" tIns="0" lIns="0" bIns="0" rIns="0"/>
            <a:lstStyle/>
            <a:p>
              <a:pPr algn="l" marL="348754" indent="-174377" lvl="1">
                <a:lnSpc>
                  <a:spcPts val="3750"/>
                </a:lnSpc>
                <a:buFont typeface="Arial"/>
                <a:buChar char="•"/>
              </a:pPr>
              <a:r>
                <a:rPr lang="en-US" sz="2312">
                  <a:solidFill>
                    <a:srgbClr val="D6E5EF"/>
                  </a:solidFill>
                  <a:latin typeface="Source Sans Pro"/>
                  <a:ea typeface="Source Sans Pro"/>
                  <a:cs typeface="Source Sans Pro"/>
                  <a:sym typeface="Source Sans Pro"/>
                </a:rPr>
                <a:t>Serverless vs Traditional Computing</a:t>
              </a:r>
            </a:p>
          </p:txBody>
        </p:sp>
      </p:grpSp>
      <p:grpSp>
        <p:nvGrpSpPr>
          <p:cNvPr name="Group 27" id="27"/>
          <p:cNvGrpSpPr/>
          <p:nvPr/>
        </p:nvGrpSpPr>
        <p:grpSpPr>
          <a:xfrm rot="0">
            <a:off x="1047155" y="7580114"/>
            <a:ext cx="7731919" cy="478780"/>
            <a:chOff x="0" y="0"/>
            <a:chExt cx="10309225" cy="638373"/>
          </a:xfrm>
        </p:grpSpPr>
        <p:sp>
          <p:nvSpPr>
            <p:cNvPr name="Freeform 28" id="28"/>
            <p:cNvSpPr/>
            <p:nvPr/>
          </p:nvSpPr>
          <p:spPr>
            <a:xfrm flipH="false" flipV="false" rot="0">
              <a:off x="0" y="0"/>
              <a:ext cx="10309225" cy="638373"/>
            </a:xfrm>
            <a:custGeom>
              <a:avLst/>
              <a:gdLst/>
              <a:ahLst/>
              <a:cxnLst/>
              <a:rect r="r" b="b" t="t" l="l"/>
              <a:pathLst>
                <a:path h="638373" w="10309225">
                  <a:moveTo>
                    <a:pt x="0" y="0"/>
                  </a:moveTo>
                  <a:lnTo>
                    <a:pt x="10309225" y="0"/>
                  </a:lnTo>
                  <a:lnTo>
                    <a:pt x="10309225" y="638373"/>
                  </a:lnTo>
                  <a:lnTo>
                    <a:pt x="0" y="638373"/>
                  </a:lnTo>
                  <a:close/>
                </a:path>
              </a:pathLst>
            </a:custGeom>
            <a:solidFill>
              <a:srgbClr val="000000">
                <a:alpha val="0"/>
              </a:srgbClr>
            </a:solidFill>
          </p:spPr>
        </p:sp>
        <p:sp>
          <p:nvSpPr>
            <p:cNvPr name="TextBox 29" id="29"/>
            <p:cNvSpPr txBox="true"/>
            <p:nvPr/>
          </p:nvSpPr>
          <p:spPr>
            <a:xfrm>
              <a:off x="0" y="-95250"/>
              <a:ext cx="10309225" cy="733623"/>
            </a:xfrm>
            <a:prstGeom prst="rect">
              <a:avLst/>
            </a:prstGeom>
          </p:spPr>
          <p:txBody>
            <a:bodyPr anchor="t" rtlCol="false" tIns="0" lIns="0" bIns="0" rIns="0"/>
            <a:lstStyle/>
            <a:p>
              <a:pPr algn="l" marL="348754" indent="-174377" lvl="1">
                <a:lnSpc>
                  <a:spcPts val="3750"/>
                </a:lnSpc>
                <a:buFont typeface="Arial"/>
                <a:buChar char="•"/>
              </a:pPr>
              <a:r>
                <a:rPr lang="en-US" sz="2312">
                  <a:solidFill>
                    <a:srgbClr val="D6E5EF"/>
                  </a:solidFill>
                  <a:latin typeface="Source Sans Pro"/>
                  <a:ea typeface="Source Sans Pro"/>
                  <a:cs typeface="Source Sans Pro"/>
                  <a:sym typeface="Source Sans Pro"/>
                </a:rPr>
                <a:t>Benefits and Challenges</a:t>
              </a:r>
            </a:p>
          </p:txBody>
        </p:sp>
      </p:grpSp>
      <p:grpSp>
        <p:nvGrpSpPr>
          <p:cNvPr name="Group 30" id="30"/>
          <p:cNvGrpSpPr/>
          <p:nvPr/>
        </p:nvGrpSpPr>
        <p:grpSpPr>
          <a:xfrm rot="0">
            <a:off x="1047155" y="8163669"/>
            <a:ext cx="7731919" cy="478780"/>
            <a:chOff x="0" y="0"/>
            <a:chExt cx="10309225" cy="638373"/>
          </a:xfrm>
        </p:grpSpPr>
        <p:sp>
          <p:nvSpPr>
            <p:cNvPr name="Freeform 31" id="31"/>
            <p:cNvSpPr/>
            <p:nvPr/>
          </p:nvSpPr>
          <p:spPr>
            <a:xfrm flipH="false" flipV="false" rot="0">
              <a:off x="0" y="0"/>
              <a:ext cx="10309225" cy="638373"/>
            </a:xfrm>
            <a:custGeom>
              <a:avLst/>
              <a:gdLst/>
              <a:ahLst/>
              <a:cxnLst/>
              <a:rect r="r" b="b" t="t" l="l"/>
              <a:pathLst>
                <a:path h="638373" w="10309225">
                  <a:moveTo>
                    <a:pt x="0" y="0"/>
                  </a:moveTo>
                  <a:lnTo>
                    <a:pt x="10309225" y="0"/>
                  </a:lnTo>
                  <a:lnTo>
                    <a:pt x="10309225" y="638373"/>
                  </a:lnTo>
                  <a:lnTo>
                    <a:pt x="0" y="638373"/>
                  </a:lnTo>
                  <a:close/>
                </a:path>
              </a:pathLst>
            </a:custGeom>
            <a:solidFill>
              <a:srgbClr val="000000">
                <a:alpha val="0"/>
              </a:srgbClr>
            </a:solidFill>
          </p:spPr>
        </p:sp>
        <p:sp>
          <p:nvSpPr>
            <p:cNvPr name="TextBox 32" id="32"/>
            <p:cNvSpPr txBox="true"/>
            <p:nvPr/>
          </p:nvSpPr>
          <p:spPr>
            <a:xfrm>
              <a:off x="0" y="-95250"/>
              <a:ext cx="10309225" cy="733623"/>
            </a:xfrm>
            <a:prstGeom prst="rect">
              <a:avLst/>
            </a:prstGeom>
          </p:spPr>
          <p:txBody>
            <a:bodyPr anchor="t" rtlCol="false" tIns="0" lIns="0" bIns="0" rIns="0"/>
            <a:lstStyle/>
            <a:p>
              <a:pPr algn="l" marL="348754" indent="-174377" lvl="1">
                <a:lnSpc>
                  <a:spcPts val="3750"/>
                </a:lnSpc>
                <a:buFont typeface="Arial"/>
                <a:buChar char="•"/>
              </a:pPr>
              <a:r>
                <a:rPr lang="en-US" sz="2312">
                  <a:solidFill>
                    <a:srgbClr val="D6E5EF"/>
                  </a:solidFill>
                  <a:latin typeface="Source Sans Pro"/>
                  <a:ea typeface="Source Sans Pro"/>
                  <a:cs typeface="Source Sans Pro"/>
                  <a:sym typeface="Source Sans Pro"/>
                </a:rPr>
                <a:t>Security Considerations</a:t>
              </a:r>
            </a:p>
          </p:txBody>
        </p:sp>
      </p:grpSp>
      <p:grpSp>
        <p:nvGrpSpPr>
          <p:cNvPr name="Group 33" id="33"/>
          <p:cNvGrpSpPr/>
          <p:nvPr/>
        </p:nvGrpSpPr>
        <p:grpSpPr>
          <a:xfrm rot="0">
            <a:off x="9518451" y="5225355"/>
            <a:ext cx="7731919" cy="478780"/>
            <a:chOff x="0" y="0"/>
            <a:chExt cx="10309225" cy="638373"/>
          </a:xfrm>
        </p:grpSpPr>
        <p:sp>
          <p:nvSpPr>
            <p:cNvPr name="Freeform 34" id="34"/>
            <p:cNvSpPr/>
            <p:nvPr/>
          </p:nvSpPr>
          <p:spPr>
            <a:xfrm flipH="false" flipV="false" rot="0">
              <a:off x="0" y="0"/>
              <a:ext cx="10309225" cy="638373"/>
            </a:xfrm>
            <a:custGeom>
              <a:avLst/>
              <a:gdLst/>
              <a:ahLst/>
              <a:cxnLst/>
              <a:rect r="r" b="b" t="t" l="l"/>
              <a:pathLst>
                <a:path h="638373" w="10309225">
                  <a:moveTo>
                    <a:pt x="0" y="0"/>
                  </a:moveTo>
                  <a:lnTo>
                    <a:pt x="10309225" y="0"/>
                  </a:lnTo>
                  <a:lnTo>
                    <a:pt x="10309225" y="638373"/>
                  </a:lnTo>
                  <a:lnTo>
                    <a:pt x="0" y="638373"/>
                  </a:lnTo>
                  <a:close/>
                </a:path>
              </a:pathLst>
            </a:custGeom>
            <a:solidFill>
              <a:srgbClr val="000000">
                <a:alpha val="0"/>
              </a:srgbClr>
            </a:solidFill>
          </p:spPr>
        </p:sp>
        <p:sp>
          <p:nvSpPr>
            <p:cNvPr name="TextBox 35" id="35"/>
            <p:cNvSpPr txBox="true"/>
            <p:nvPr/>
          </p:nvSpPr>
          <p:spPr>
            <a:xfrm>
              <a:off x="0" y="-95250"/>
              <a:ext cx="10309225" cy="733623"/>
            </a:xfrm>
            <a:prstGeom prst="rect">
              <a:avLst/>
            </a:prstGeom>
          </p:spPr>
          <p:txBody>
            <a:bodyPr anchor="t" rtlCol="false" tIns="0" lIns="0" bIns="0" rIns="0"/>
            <a:lstStyle/>
            <a:p>
              <a:pPr algn="l" marL="348754" indent="-174377" lvl="1">
                <a:lnSpc>
                  <a:spcPts val="3750"/>
                </a:lnSpc>
                <a:buFont typeface="Arial"/>
                <a:buChar char="•"/>
              </a:pPr>
              <a:r>
                <a:rPr lang="en-US" sz="2312">
                  <a:solidFill>
                    <a:srgbClr val="D6E5EF"/>
                  </a:solidFill>
                  <a:latin typeface="Source Sans Pro"/>
                  <a:ea typeface="Source Sans Pro"/>
                  <a:cs typeface="Source Sans Pro"/>
                  <a:sym typeface="Source Sans Pro"/>
                </a:rPr>
                <a:t>Real-World Use Cases</a:t>
              </a:r>
            </a:p>
          </p:txBody>
        </p:sp>
      </p:grpSp>
      <p:grpSp>
        <p:nvGrpSpPr>
          <p:cNvPr name="Group 36" id="36"/>
          <p:cNvGrpSpPr/>
          <p:nvPr/>
        </p:nvGrpSpPr>
        <p:grpSpPr>
          <a:xfrm rot="0">
            <a:off x="9518451" y="5808761"/>
            <a:ext cx="7731919" cy="478780"/>
            <a:chOff x="0" y="0"/>
            <a:chExt cx="10309225" cy="638373"/>
          </a:xfrm>
        </p:grpSpPr>
        <p:sp>
          <p:nvSpPr>
            <p:cNvPr name="Freeform 37" id="37"/>
            <p:cNvSpPr/>
            <p:nvPr/>
          </p:nvSpPr>
          <p:spPr>
            <a:xfrm flipH="false" flipV="false" rot="0">
              <a:off x="0" y="0"/>
              <a:ext cx="10309225" cy="638373"/>
            </a:xfrm>
            <a:custGeom>
              <a:avLst/>
              <a:gdLst/>
              <a:ahLst/>
              <a:cxnLst/>
              <a:rect r="r" b="b" t="t" l="l"/>
              <a:pathLst>
                <a:path h="638373" w="10309225">
                  <a:moveTo>
                    <a:pt x="0" y="0"/>
                  </a:moveTo>
                  <a:lnTo>
                    <a:pt x="10309225" y="0"/>
                  </a:lnTo>
                  <a:lnTo>
                    <a:pt x="10309225" y="638373"/>
                  </a:lnTo>
                  <a:lnTo>
                    <a:pt x="0" y="638373"/>
                  </a:lnTo>
                  <a:close/>
                </a:path>
              </a:pathLst>
            </a:custGeom>
            <a:solidFill>
              <a:srgbClr val="000000">
                <a:alpha val="0"/>
              </a:srgbClr>
            </a:solidFill>
          </p:spPr>
        </p:sp>
        <p:sp>
          <p:nvSpPr>
            <p:cNvPr name="TextBox 38" id="38"/>
            <p:cNvSpPr txBox="true"/>
            <p:nvPr/>
          </p:nvSpPr>
          <p:spPr>
            <a:xfrm>
              <a:off x="0" y="-95250"/>
              <a:ext cx="10309225" cy="733623"/>
            </a:xfrm>
            <a:prstGeom prst="rect">
              <a:avLst/>
            </a:prstGeom>
          </p:spPr>
          <p:txBody>
            <a:bodyPr anchor="t" rtlCol="false" tIns="0" lIns="0" bIns="0" rIns="0"/>
            <a:lstStyle/>
            <a:p>
              <a:pPr algn="l" marL="348754" indent="-174377" lvl="1">
                <a:lnSpc>
                  <a:spcPts val="3750"/>
                </a:lnSpc>
                <a:buFont typeface="Arial"/>
                <a:buChar char="•"/>
              </a:pPr>
              <a:r>
                <a:rPr lang="en-US" sz="2312">
                  <a:solidFill>
                    <a:srgbClr val="D6E5EF"/>
                  </a:solidFill>
                  <a:latin typeface="Source Sans Pro"/>
                  <a:ea typeface="Source Sans Pro"/>
                  <a:cs typeface="Source Sans Pro"/>
                  <a:sym typeface="Source Sans Pro"/>
                </a:rPr>
                <a:t>Case Study: AWS Lambda in Netflix</a:t>
              </a:r>
            </a:p>
          </p:txBody>
        </p:sp>
      </p:grpSp>
      <p:grpSp>
        <p:nvGrpSpPr>
          <p:cNvPr name="Group 39" id="39"/>
          <p:cNvGrpSpPr/>
          <p:nvPr/>
        </p:nvGrpSpPr>
        <p:grpSpPr>
          <a:xfrm rot="0">
            <a:off x="9518451" y="6392168"/>
            <a:ext cx="7731919" cy="478780"/>
            <a:chOff x="0" y="0"/>
            <a:chExt cx="10309225" cy="638373"/>
          </a:xfrm>
        </p:grpSpPr>
        <p:sp>
          <p:nvSpPr>
            <p:cNvPr name="Freeform 40" id="40"/>
            <p:cNvSpPr/>
            <p:nvPr/>
          </p:nvSpPr>
          <p:spPr>
            <a:xfrm flipH="false" flipV="false" rot="0">
              <a:off x="0" y="0"/>
              <a:ext cx="10309225" cy="638373"/>
            </a:xfrm>
            <a:custGeom>
              <a:avLst/>
              <a:gdLst/>
              <a:ahLst/>
              <a:cxnLst/>
              <a:rect r="r" b="b" t="t" l="l"/>
              <a:pathLst>
                <a:path h="638373" w="10309225">
                  <a:moveTo>
                    <a:pt x="0" y="0"/>
                  </a:moveTo>
                  <a:lnTo>
                    <a:pt x="10309225" y="0"/>
                  </a:lnTo>
                  <a:lnTo>
                    <a:pt x="10309225" y="638373"/>
                  </a:lnTo>
                  <a:lnTo>
                    <a:pt x="0" y="638373"/>
                  </a:lnTo>
                  <a:close/>
                </a:path>
              </a:pathLst>
            </a:custGeom>
            <a:solidFill>
              <a:srgbClr val="000000">
                <a:alpha val="0"/>
              </a:srgbClr>
            </a:solidFill>
          </p:spPr>
        </p:sp>
        <p:sp>
          <p:nvSpPr>
            <p:cNvPr name="TextBox 41" id="41"/>
            <p:cNvSpPr txBox="true"/>
            <p:nvPr/>
          </p:nvSpPr>
          <p:spPr>
            <a:xfrm>
              <a:off x="0" y="-95250"/>
              <a:ext cx="10309225" cy="733623"/>
            </a:xfrm>
            <a:prstGeom prst="rect">
              <a:avLst/>
            </a:prstGeom>
          </p:spPr>
          <p:txBody>
            <a:bodyPr anchor="t" rtlCol="false" tIns="0" lIns="0" bIns="0" rIns="0"/>
            <a:lstStyle/>
            <a:p>
              <a:pPr algn="l" marL="348754" indent="-174377" lvl="1">
                <a:lnSpc>
                  <a:spcPts val="3750"/>
                </a:lnSpc>
                <a:buFont typeface="Arial"/>
                <a:buChar char="•"/>
              </a:pPr>
              <a:r>
                <a:rPr lang="en-US" sz="2312">
                  <a:solidFill>
                    <a:srgbClr val="D6E5EF"/>
                  </a:solidFill>
                  <a:latin typeface="Source Sans Pro"/>
                  <a:ea typeface="Source Sans Pro"/>
                  <a:cs typeface="Source Sans Pro"/>
                  <a:sym typeface="Source Sans Pro"/>
                </a:rPr>
                <a:t>Future Trends</a:t>
              </a:r>
            </a:p>
          </p:txBody>
        </p:sp>
      </p:grpSp>
      <p:grpSp>
        <p:nvGrpSpPr>
          <p:cNvPr name="Group 42" id="42"/>
          <p:cNvGrpSpPr/>
          <p:nvPr/>
        </p:nvGrpSpPr>
        <p:grpSpPr>
          <a:xfrm rot="0">
            <a:off x="9518451" y="6975574"/>
            <a:ext cx="7731919" cy="478780"/>
            <a:chOff x="0" y="0"/>
            <a:chExt cx="10309225" cy="638373"/>
          </a:xfrm>
        </p:grpSpPr>
        <p:sp>
          <p:nvSpPr>
            <p:cNvPr name="Freeform 43" id="43"/>
            <p:cNvSpPr/>
            <p:nvPr/>
          </p:nvSpPr>
          <p:spPr>
            <a:xfrm flipH="false" flipV="false" rot="0">
              <a:off x="0" y="0"/>
              <a:ext cx="10309225" cy="638373"/>
            </a:xfrm>
            <a:custGeom>
              <a:avLst/>
              <a:gdLst/>
              <a:ahLst/>
              <a:cxnLst/>
              <a:rect r="r" b="b" t="t" l="l"/>
              <a:pathLst>
                <a:path h="638373" w="10309225">
                  <a:moveTo>
                    <a:pt x="0" y="0"/>
                  </a:moveTo>
                  <a:lnTo>
                    <a:pt x="10309225" y="0"/>
                  </a:lnTo>
                  <a:lnTo>
                    <a:pt x="10309225" y="638373"/>
                  </a:lnTo>
                  <a:lnTo>
                    <a:pt x="0" y="638373"/>
                  </a:lnTo>
                  <a:close/>
                </a:path>
              </a:pathLst>
            </a:custGeom>
            <a:solidFill>
              <a:srgbClr val="000000">
                <a:alpha val="0"/>
              </a:srgbClr>
            </a:solidFill>
          </p:spPr>
        </p:sp>
        <p:sp>
          <p:nvSpPr>
            <p:cNvPr name="TextBox 44" id="44"/>
            <p:cNvSpPr txBox="true"/>
            <p:nvPr/>
          </p:nvSpPr>
          <p:spPr>
            <a:xfrm>
              <a:off x="0" y="-95250"/>
              <a:ext cx="10309225" cy="733623"/>
            </a:xfrm>
            <a:prstGeom prst="rect">
              <a:avLst/>
            </a:prstGeom>
          </p:spPr>
          <p:txBody>
            <a:bodyPr anchor="t" rtlCol="false" tIns="0" lIns="0" bIns="0" rIns="0"/>
            <a:lstStyle/>
            <a:p>
              <a:pPr algn="l" marL="348754" indent="-174377" lvl="1">
                <a:lnSpc>
                  <a:spcPts val="3750"/>
                </a:lnSpc>
                <a:buFont typeface="Arial"/>
                <a:buChar char="•"/>
              </a:pPr>
              <a:r>
                <a:rPr lang="en-US" sz="2312">
                  <a:solidFill>
                    <a:srgbClr val="D6E5EF"/>
                  </a:solidFill>
                  <a:latin typeface="Source Sans Pro"/>
                  <a:ea typeface="Source Sans Pro"/>
                  <a:cs typeface="Source Sans Pro"/>
                  <a:sym typeface="Source Sans Pro"/>
                </a:rPr>
                <a:t>Serverless and the future of  OS</a:t>
              </a:r>
            </a:p>
          </p:txBody>
        </p:sp>
      </p:grpSp>
      <p:grpSp>
        <p:nvGrpSpPr>
          <p:cNvPr name="Group 45" id="45"/>
          <p:cNvGrpSpPr/>
          <p:nvPr/>
        </p:nvGrpSpPr>
        <p:grpSpPr>
          <a:xfrm rot="0">
            <a:off x="9518451" y="7558980"/>
            <a:ext cx="7731919" cy="478780"/>
            <a:chOff x="0" y="0"/>
            <a:chExt cx="10309225" cy="638373"/>
          </a:xfrm>
        </p:grpSpPr>
        <p:sp>
          <p:nvSpPr>
            <p:cNvPr name="Freeform 46" id="46"/>
            <p:cNvSpPr/>
            <p:nvPr/>
          </p:nvSpPr>
          <p:spPr>
            <a:xfrm flipH="false" flipV="false" rot="0">
              <a:off x="0" y="0"/>
              <a:ext cx="10309225" cy="638373"/>
            </a:xfrm>
            <a:custGeom>
              <a:avLst/>
              <a:gdLst/>
              <a:ahLst/>
              <a:cxnLst/>
              <a:rect r="r" b="b" t="t" l="l"/>
              <a:pathLst>
                <a:path h="638373" w="10309225">
                  <a:moveTo>
                    <a:pt x="0" y="0"/>
                  </a:moveTo>
                  <a:lnTo>
                    <a:pt x="10309225" y="0"/>
                  </a:lnTo>
                  <a:lnTo>
                    <a:pt x="10309225" y="638373"/>
                  </a:lnTo>
                  <a:lnTo>
                    <a:pt x="0" y="638373"/>
                  </a:lnTo>
                  <a:close/>
                </a:path>
              </a:pathLst>
            </a:custGeom>
            <a:solidFill>
              <a:srgbClr val="000000">
                <a:alpha val="0"/>
              </a:srgbClr>
            </a:solidFill>
          </p:spPr>
        </p:sp>
        <p:sp>
          <p:nvSpPr>
            <p:cNvPr name="TextBox 47" id="47"/>
            <p:cNvSpPr txBox="true"/>
            <p:nvPr/>
          </p:nvSpPr>
          <p:spPr>
            <a:xfrm>
              <a:off x="0" y="-95250"/>
              <a:ext cx="10309225" cy="733623"/>
            </a:xfrm>
            <a:prstGeom prst="rect">
              <a:avLst/>
            </a:prstGeom>
          </p:spPr>
          <p:txBody>
            <a:bodyPr anchor="t" rtlCol="false" tIns="0" lIns="0" bIns="0" rIns="0"/>
            <a:lstStyle/>
            <a:p>
              <a:pPr algn="l" marL="348754" indent="-174377" lvl="1">
                <a:lnSpc>
                  <a:spcPts val="3750"/>
                </a:lnSpc>
                <a:buFont typeface="Arial"/>
                <a:buChar char="•"/>
              </a:pPr>
              <a:r>
                <a:rPr lang="en-US" sz="2312">
                  <a:solidFill>
                    <a:srgbClr val="D6E5EF"/>
                  </a:solidFill>
                  <a:latin typeface="Source Sans Pro"/>
                  <a:ea typeface="Source Sans Pro"/>
                  <a:cs typeface="Source Sans Pro"/>
                  <a:sym typeface="Source Sans Pro"/>
                </a:rPr>
                <a:t>Conclusion</a:t>
              </a:r>
            </a:p>
          </p:txBody>
        </p:sp>
      </p:grpSp>
      <p:grpSp>
        <p:nvGrpSpPr>
          <p:cNvPr name="Group 48" id="48"/>
          <p:cNvGrpSpPr/>
          <p:nvPr/>
        </p:nvGrpSpPr>
        <p:grpSpPr>
          <a:xfrm rot="0">
            <a:off x="9518451" y="8142386"/>
            <a:ext cx="7731919" cy="478780"/>
            <a:chOff x="0" y="0"/>
            <a:chExt cx="10309225" cy="638373"/>
          </a:xfrm>
        </p:grpSpPr>
        <p:sp>
          <p:nvSpPr>
            <p:cNvPr name="Freeform 49" id="49"/>
            <p:cNvSpPr/>
            <p:nvPr/>
          </p:nvSpPr>
          <p:spPr>
            <a:xfrm flipH="false" flipV="false" rot="0">
              <a:off x="0" y="0"/>
              <a:ext cx="10309225" cy="638373"/>
            </a:xfrm>
            <a:custGeom>
              <a:avLst/>
              <a:gdLst/>
              <a:ahLst/>
              <a:cxnLst/>
              <a:rect r="r" b="b" t="t" l="l"/>
              <a:pathLst>
                <a:path h="638373" w="10309225">
                  <a:moveTo>
                    <a:pt x="0" y="0"/>
                  </a:moveTo>
                  <a:lnTo>
                    <a:pt x="10309225" y="0"/>
                  </a:lnTo>
                  <a:lnTo>
                    <a:pt x="10309225" y="638373"/>
                  </a:lnTo>
                  <a:lnTo>
                    <a:pt x="0" y="638373"/>
                  </a:lnTo>
                  <a:close/>
                </a:path>
              </a:pathLst>
            </a:custGeom>
            <a:solidFill>
              <a:srgbClr val="000000">
                <a:alpha val="0"/>
              </a:srgbClr>
            </a:solidFill>
          </p:spPr>
        </p:sp>
        <p:sp>
          <p:nvSpPr>
            <p:cNvPr name="TextBox 50" id="50"/>
            <p:cNvSpPr txBox="true"/>
            <p:nvPr/>
          </p:nvSpPr>
          <p:spPr>
            <a:xfrm>
              <a:off x="0" y="-95250"/>
              <a:ext cx="10309225" cy="733623"/>
            </a:xfrm>
            <a:prstGeom prst="rect">
              <a:avLst/>
            </a:prstGeom>
          </p:spPr>
          <p:txBody>
            <a:bodyPr anchor="t" rtlCol="false" tIns="0" lIns="0" bIns="0" rIns="0"/>
            <a:lstStyle/>
            <a:p>
              <a:pPr algn="l" marL="348754" indent="-174377" lvl="1">
                <a:lnSpc>
                  <a:spcPts val="3750"/>
                </a:lnSpc>
                <a:buFont typeface="Arial"/>
                <a:buChar char="•"/>
              </a:pPr>
              <a:r>
                <a:rPr lang="en-US" sz="2312">
                  <a:solidFill>
                    <a:srgbClr val="D6E5EF"/>
                  </a:solidFill>
                  <a:latin typeface="Source Sans Pro"/>
                  <a:ea typeface="Source Sans Pro"/>
                  <a:cs typeface="Source Sans Pro"/>
                  <a:sym typeface="Source Sans Pro"/>
                </a:rPr>
                <a:t>References &amp; QNA</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Freeform 6" id="6" descr="preencoded.png"/>
          <p:cNvSpPr/>
          <p:nvPr/>
        </p:nvSpPr>
        <p:spPr>
          <a:xfrm flipH="false" flipV="false" rot="0">
            <a:off x="0" y="0"/>
            <a:ext cx="6858000" cy="10293400"/>
          </a:xfrm>
          <a:custGeom>
            <a:avLst/>
            <a:gdLst/>
            <a:ahLst/>
            <a:cxnLst/>
            <a:rect r="r" b="b" t="t" l="l"/>
            <a:pathLst>
              <a:path h="10293400" w="6858000">
                <a:moveTo>
                  <a:pt x="0" y="0"/>
                </a:moveTo>
                <a:lnTo>
                  <a:pt x="6858000" y="0"/>
                </a:lnTo>
                <a:lnTo>
                  <a:pt x="6858000" y="10293400"/>
                </a:lnTo>
                <a:lnTo>
                  <a:pt x="0" y="10293400"/>
                </a:lnTo>
                <a:lnTo>
                  <a:pt x="0" y="0"/>
                </a:lnTo>
                <a:close/>
              </a:path>
            </a:pathLst>
          </a:custGeom>
          <a:blipFill>
            <a:blip r:embed="rId2"/>
            <a:stretch>
              <a:fillRect l="0" t="-15" r="0" b="-15"/>
            </a:stretch>
          </a:blipFill>
        </p:spPr>
      </p:sp>
      <p:sp>
        <p:nvSpPr>
          <p:cNvPr name="Freeform 7" id="7" descr="preencoded.png"/>
          <p:cNvSpPr/>
          <p:nvPr/>
        </p:nvSpPr>
        <p:spPr>
          <a:xfrm flipH="false" flipV="false" rot="0">
            <a:off x="52671" y="4192044"/>
            <a:ext cx="6752659" cy="2680690"/>
          </a:xfrm>
          <a:custGeom>
            <a:avLst/>
            <a:gdLst/>
            <a:ahLst/>
            <a:cxnLst/>
            <a:rect r="r" b="b" t="t" l="l"/>
            <a:pathLst>
              <a:path h="2680690" w="6752659">
                <a:moveTo>
                  <a:pt x="0" y="0"/>
                </a:moveTo>
                <a:lnTo>
                  <a:pt x="6752658" y="0"/>
                </a:lnTo>
                <a:lnTo>
                  <a:pt x="6752658" y="2680690"/>
                </a:lnTo>
                <a:lnTo>
                  <a:pt x="0" y="2680690"/>
                </a:lnTo>
                <a:lnTo>
                  <a:pt x="0" y="0"/>
                </a:lnTo>
                <a:close/>
              </a:path>
            </a:pathLst>
          </a:custGeom>
          <a:blipFill>
            <a:blip r:embed="rId3"/>
            <a:stretch>
              <a:fillRect l="-6044" t="0" r="-6044" b="0"/>
            </a:stretch>
          </a:blipFill>
        </p:spPr>
      </p:sp>
      <p:grpSp>
        <p:nvGrpSpPr>
          <p:cNvPr name="Group 8" id="8"/>
          <p:cNvGrpSpPr/>
          <p:nvPr/>
        </p:nvGrpSpPr>
        <p:grpSpPr>
          <a:xfrm rot="0">
            <a:off x="7634436" y="610046"/>
            <a:ext cx="9199810" cy="652611"/>
            <a:chOff x="0" y="0"/>
            <a:chExt cx="12266413" cy="870148"/>
          </a:xfrm>
        </p:grpSpPr>
        <p:sp>
          <p:nvSpPr>
            <p:cNvPr name="Freeform 9" id="9"/>
            <p:cNvSpPr/>
            <p:nvPr/>
          </p:nvSpPr>
          <p:spPr>
            <a:xfrm flipH="false" flipV="false" rot="0">
              <a:off x="0" y="0"/>
              <a:ext cx="12266413" cy="870148"/>
            </a:xfrm>
            <a:custGeom>
              <a:avLst/>
              <a:gdLst/>
              <a:ahLst/>
              <a:cxnLst/>
              <a:rect r="r" b="b" t="t" l="l"/>
              <a:pathLst>
                <a:path h="870148" w="12266413">
                  <a:moveTo>
                    <a:pt x="0" y="0"/>
                  </a:moveTo>
                  <a:lnTo>
                    <a:pt x="12266413" y="0"/>
                  </a:lnTo>
                  <a:lnTo>
                    <a:pt x="12266413" y="870148"/>
                  </a:lnTo>
                  <a:lnTo>
                    <a:pt x="0" y="870148"/>
                  </a:lnTo>
                  <a:close/>
                </a:path>
              </a:pathLst>
            </a:custGeom>
            <a:solidFill>
              <a:srgbClr val="000000">
                <a:alpha val="0"/>
              </a:srgbClr>
            </a:solidFill>
          </p:spPr>
        </p:sp>
        <p:sp>
          <p:nvSpPr>
            <p:cNvPr name="TextBox 10" id="10"/>
            <p:cNvSpPr txBox="true"/>
            <p:nvPr/>
          </p:nvSpPr>
          <p:spPr>
            <a:xfrm>
              <a:off x="0" y="-28575"/>
              <a:ext cx="12266413" cy="898723"/>
            </a:xfrm>
            <a:prstGeom prst="rect">
              <a:avLst/>
            </a:prstGeom>
          </p:spPr>
          <p:txBody>
            <a:bodyPr anchor="t" rtlCol="false" tIns="0" lIns="0" bIns="0" rIns="0"/>
            <a:lstStyle/>
            <a:p>
              <a:pPr algn="l">
                <a:lnSpc>
                  <a:spcPts val="5125"/>
                </a:lnSpc>
              </a:pPr>
              <a:r>
                <a:rPr lang="en-US" sz="4062">
                  <a:solidFill>
                    <a:srgbClr val="F98AC7"/>
                  </a:solidFill>
                  <a:latin typeface="Lora"/>
                  <a:ea typeface="Lora"/>
                  <a:cs typeface="Lora"/>
                  <a:sym typeface="Lora"/>
                </a:rPr>
                <a:t>Introduction to Serverless Computing</a:t>
              </a:r>
            </a:p>
          </p:txBody>
        </p:sp>
      </p:grpSp>
      <p:grpSp>
        <p:nvGrpSpPr>
          <p:cNvPr name="Group 11" id="11"/>
          <p:cNvGrpSpPr/>
          <p:nvPr/>
        </p:nvGrpSpPr>
        <p:grpSpPr>
          <a:xfrm rot="0">
            <a:off x="7634436" y="1595437"/>
            <a:ext cx="9877128" cy="1064865"/>
            <a:chOff x="0" y="0"/>
            <a:chExt cx="13169503" cy="1419820"/>
          </a:xfrm>
        </p:grpSpPr>
        <p:sp>
          <p:nvSpPr>
            <p:cNvPr name="Freeform 12" id="12"/>
            <p:cNvSpPr/>
            <p:nvPr/>
          </p:nvSpPr>
          <p:spPr>
            <a:xfrm flipH="false" flipV="false" rot="0">
              <a:off x="0" y="0"/>
              <a:ext cx="13169503" cy="1419820"/>
            </a:xfrm>
            <a:custGeom>
              <a:avLst/>
              <a:gdLst/>
              <a:ahLst/>
              <a:cxnLst/>
              <a:rect r="r" b="b" t="t" l="l"/>
              <a:pathLst>
                <a:path h="1419820" w="13169503">
                  <a:moveTo>
                    <a:pt x="0" y="0"/>
                  </a:moveTo>
                  <a:lnTo>
                    <a:pt x="13169503" y="0"/>
                  </a:lnTo>
                  <a:lnTo>
                    <a:pt x="13169503" y="1419820"/>
                  </a:lnTo>
                  <a:lnTo>
                    <a:pt x="0" y="1419820"/>
                  </a:lnTo>
                  <a:close/>
                </a:path>
              </a:pathLst>
            </a:custGeom>
            <a:solidFill>
              <a:srgbClr val="000000">
                <a:alpha val="0"/>
              </a:srgbClr>
            </a:solidFill>
          </p:spPr>
        </p:sp>
        <p:sp>
          <p:nvSpPr>
            <p:cNvPr name="TextBox 13" id="13"/>
            <p:cNvSpPr txBox="true"/>
            <p:nvPr/>
          </p:nvSpPr>
          <p:spPr>
            <a:xfrm>
              <a:off x="0" y="-66675"/>
              <a:ext cx="13169503" cy="1486495"/>
            </a:xfrm>
            <a:prstGeom prst="rect">
              <a:avLst/>
            </a:prstGeom>
          </p:spPr>
          <p:txBody>
            <a:bodyPr anchor="t" rtlCol="false" tIns="0" lIns="0" bIns="0" rIns="0"/>
            <a:lstStyle/>
            <a:p>
              <a:pPr algn="l">
                <a:lnSpc>
                  <a:spcPts val="2749"/>
                </a:lnSpc>
              </a:pPr>
              <a:r>
                <a:rPr lang="en-US" sz="1687">
                  <a:solidFill>
                    <a:srgbClr val="D6E5EF"/>
                  </a:solidFill>
                  <a:latin typeface="Source Sans Pro"/>
                  <a:ea typeface="Source Sans Pro"/>
                  <a:cs typeface="Source Sans Pro"/>
                  <a:sym typeface="Source Sans Pro"/>
                </a:rPr>
                <a:t>Serverless computing is a </a:t>
              </a:r>
              <a:r>
                <a:rPr lang="en-US" sz="1687" b="true">
                  <a:solidFill>
                    <a:srgbClr val="D6E5EF"/>
                  </a:solidFill>
                  <a:latin typeface="Source Sans Pro Bold"/>
                  <a:ea typeface="Source Sans Pro Bold"/>
                  <a:cs typeface="Source Sans Pro Bold"/>
                  <a:sym typeface="Source Sans Pro Bold"/>
                </a:rPr>
                <a:t>cloud execution model</a:t>
              </a:r>
              <a:r>
                <a:rPr lang="en-US" sz="1687">
                  <a:solidFill>
                    <a:srgbClr val="D6E5EF"/>
                  </a:solidFill>
                  <a:latin typeface="Source Sans Pro"/>
                  <a:ea typeface="Source Sans Pro"/>
                  <a:cs typeface="Source Sans Pro"/>
                  <a:sym typeface="Source Sans Pro"/>
                </a:rPr>
                <a:t> where developers run code </a:t>
              </a:r>
              <a:r>
                <a:rPr lang="en-US" sz="1687" b="true">
                  <a:solidFill>
                    <a:srgbClr val="D6E5EF"/>
                  </a:solidFill>
                  <a:latin typeface="Source Sans Pro Bold"/>
                  <a:ea typeface="Source Sans Pro Bold"/>
                  <a:cs typeface="Source Sans Pro Bold"/>
                  <a:sym typeface="Source Sans Pro Bold"/>
                </a:rPr>
                <a:t>without provisioning, scaling, or managing servers</a:t>
              </a:r>
              <a:r>
                <a:rPr lang="en-US" sz="1687">
                  <a:solidFill>
                    <a:srgbClr val="D6E5EF"/>
                  </a:solidFill>
                  <a:latin typeface="Source Sans Pro"/>
                  <a:ea typeface="Source Sans Pro"/>
                  <a:cs typeface="Source Sans Pro"/>
                  <a:sym typeface="Source Sans Pro"/>
                </a:rPr>
                <a:t>. The </a:t>
              </a:r>
              <a:r>
                <a:rPr lang="en-US" sz="1687" b="true">
                  <a:solidFill>
                    <a:srgbClr val="D6E5EF"/>
                  </a:solidFill>
                  <a:latin typeface="Source Sans Pro Bold"/>
                  <a:ea typeface="Source Sans Pro Bold"/>
                  <a:cs typeface="Source Sans Pro Bold"/>
                  <a:sym typeface="Source Sans Pro Bold"/>
                </a:rPr>
                <a:t>cloud provider</a:t>
              </a:r>
              <a:r>
                <a:rPr lang="en-US" sz="1687">
                  <a:solidFill>
                    <a:srgbClr val="D6E5EF"/>
                  </a:solidFill>
                  <a:latin typeface="Source Sans Pro"/>
                  <a:ea typeface="Source Sans Pro"/>
                  <a:cs typeface="Source Sans Pro"/>
                  <a:sym typeface="Source Sans Pro"/>
                </a:rPr>
                <a:t> automatically handles the infrastructure, scaling, and execution</a:t>
              </a:r>
            </a:p>
          </p:txBody>
        </p:sp>
      </p:grpSp>
      <p:grpSp>
        <p:nvGrpSpPr>
          <p:cNvPr name="Group 14" id="14"/>
          <p:cNvGrpSpPr/>
          <p:nvPr/>
        </p:nvGrpSpPr>
        <p:grpSpPr>
          <a:xfrm rot="0">
            <a:off x="7634436" y="2909888"/>
            <a:ext cx="9877128" cy="1074390"/>
            <a:chOff x="0" y="0"/>
            <a:chExt cx="13169503" cy="1432520"/>
          </a:xfrm>
        </p:grpSpPr>
        <p:sp>
          <p:nvSpPr>
            <p:cNvPr name="Freeform 15" id="15"/>
            <p:cNvSpPr/>
            <p:nvPr/>
          </p:nvSpPr>
          <p:spPr>
            <a:xfrm flipH="false" flipV="false" rot="0">
              <a:off x="0" y="0"/>
              <a:ext cx="13169503" cy="1432520"/>
            </a:xfrm>
            <a:custGeom>
              <a:avLst/>
              <a:gdLst/>
              <a:ahLst/>
              <a:cxnLst/>
              <a:rect r="r" b="b" t="t" l="l"/>
              <a:pathLst>
                <a:path h="1432520" w="13169503">
                  <a:moveTo>
                    <a:pt x="0" y="0"/>
                  </a:moveTo>
                  <a:lnTo>
                    <a:pt x="13169503" y="0"/>
                  </a:lnTo>
                  <a:lnTo>
                    <a:pt x="13169503" y="1432520"/>
                  </a:lnTo>
                  <a:lnTo>
                    <a:pt x="0" y="1432520"/>
                  </a:lnTo>
                  <a:close/>
                </a:path>
              </a:pathLst>
            </a:custGeom>
            <a:solidFill>
              <a:srgbClr val="000000">
                <a:alpha val="0"/>
              </a:srgbClr>
            </a:solidFill>
            <a:ln cap="sq">
              <a:noFill/>
              <a:prstDash val="solid"/>
              <a:miter/>
            </a:ln>
          </p:spPr>
        </p:sp>
        <p:sp>
          <p:nvSpPr>
            <p:cNvPr name="TextBox 16" id="16"/>
            <p:cNvSpPr txBox="true"/>
            <p:nvPr/>
          </p:nvSpPr>
          <p:spPr>
            <a:xfrm>
              <a:off x="0" y="-66675"/>
              <a:ext cx="13169503" cy="1499195"/>
            </a:xfrm>
            <a:prstGeom prst="rect">
              <a:avLst/>
            </a:prstGeom>
          </p:spPr>
          <p:txBody>
            <a:bodyPr anchor="t" rtlCol="false" tIns="0" lIns="0" bIns="0" rIns="0"/>
            <a:lstStyle/>
            <a:p>
              <a:pPr algn="l" marL="0" indent="0" lvl="0">
                <a:lnSpc>
                  <a:spcPts val="2750"/>
                </a:lnSpc>
                <a:spcBef>
                  <a:spcPct val="0"/>
                </a:spcBef>
              </a:pPr>
              <a:r>
                <a:rPr lang="en-US" b="true" sz="1687" i="true" strike="noStrike" u="none">
                  <a:solidFill>
                    <a:srgbClr val="D6E5EF"/>
                  </a:solidFill>
                  <a:latin typeface="Source Sans Pro Bold Italics"/>
                  <a:ea typeface="Source Sans Pro Bold Italics"/>
                  <a:cs typeface="Source Sans Pro Bold Italics"/>
                  <a:sym typeface="Source Sans Pro Bold Italics"/>
                </a:rPr>
                <a:t>Misconception:</a:t>
              </a:r>
            </a:p>
            <a:p>
              <a:pPr algn="l" marL="0" indent="0" lvl="0">
                <a:lnSpc>
                  <a:spcPts val="2912"/>
                </a:lnSpc>
                <a:spcBef>
                  <a:spcPct val="0"/>
                </a:spcBef>
              </a:pPr>
              <a:r>
                <a:rPr lang="en-US" b="true" sz="1787" i="true" strike="noStrike" u="none">
                  <a:solidFill>
                    <a:srgbClr val="D6E5EF"/>
                  </a:solidFill>
                  <a:latin typeface="Source Sans Pro Bold Italics"/>
                  <a:ea typeface="Source Sans Pro Bold Italics"/>
                  <a:cs typeface="Source Sans Pro Bold Italics"/>
                  <a:sym typeface="Source Sans Pro Bold Italics"/>
                </a:rPr>
                <a:t>Serverless doesn’t mean there are no servers! – The servers exist, but their management is abstracted away from developers.</a:t>
              </a:r>
            </a:p>
          </p:txBody>
        </p:sp>
      </p:grpSp>
      <p:grpSp>
        <p:nvGrpSpPr>
          <p:cNvPr name="Group 17" id="17"/>
          <p:cNvGrpSpPr/>
          <p:nvPr/>
        </p:nvGrpSpPr>
        <p:grpSpPr>
          <a:xfrm rot="0">
            <a:off x="7634436" y="4233862"/>
            <a:ext cx="9877128" cy="354955"/>
            <a:chOff x="0" y="0"/>
            <a:chExt cx="13169503" cy="473273"/>
          </a:xfrm>
        </p:grpSpPr>
        <p:sp>
          <p:nvSpPr>
            <p:cNvPr name="Freeform 18" id="18"/>
            <p:cNvSpPr/>
            <p:nvPr/>
          </p:nvSpPr>
          <p:spPr>
            <a:xfrm flipH="false" flipV="false" rot="0">
              <a:off x="0" y="0"/>
              <a:ext cx="13169503" cy="473273"/>
            </a:xfrm>
            <a:custGeom>
              <a:avLst/>
              <a:gdLst/>
              <a:ahLst/>
              <a:cxnLst/>
              <a:rect r="r" b="b" t="t" l="l"/>
              <a:pathLst>
                <a:path h="473273" w="13169503">
                  <a:moveTo>
                    <a:pt x="0" y="0"/>
                  </a:moveTo>
                  <a:lnTo>
                    <a:pt x="13169503" y="0"/>
                  </a:lnTo>
                  <a:lnTo>
                    <a:pt x="13169503" y="473273"/>
                  </a:lnTo>
                  <a:lnTo>
                    <a:pt x="0" y="473273"/>
                  </a:lnTo>
                  <a:close/>
                </a:path>
              </a:pathLst>
            </a:custGeom>
            <a:solidFill>
              <a:srgbClr val="000000">
                <a:alpha val="0"/>
              </a:srgbClr>
            </a:solidFill>
          </p:spPr>
        </p:sp>
        <p:sp>
          <p:nvSpPr>
            <p:cNvPr name="TextBox 19" id="19"/>
            <p:cNvSpPr txBox="true"/>
            <p:nvPr/>
          </p:nvSpPr>
          <p:spPr>
            <a:xfrm>
              <a:off x="0" y="-66675"/>
              <a:ext cx="13169503" cy="539948"/>
            </a:xfrm>
            <a:prstGeom prst="rect">
              <a:avLst/>
            </a:prstGeom>
          </p:spPr>
          <p:txBody>
            <a:bodyPr anchor="t" rtlCol="false" tIns="0" lIns="0" bIns="0" rIns="0"/>
            <a:lstStyle/>
            <a:p>
              <a:pPr algn="l">
                <a:lnSpc>
                  <a:spcPts val="2749"/>
                </a:lnSpc>
              </a:pPr>
              <a:r>
                <a:rPr lang="en-US" sz="1687" b="true">
                  <a:solidFill>
                    <a:srgbClr val="D6E5EF"/>
                  </a:solidFill>
                  <a:latin typeface="Source Sans Pro Bold"/>
                  <a:ea typeface="Source Sans Pro Bold"/>
                  <a:cs typeface="Source Sans Pro Bold"/>
                  <a:sym typeface="Source Sans Pro Bold"/>
                </a:rPr>
                <a:t>Key Characteristics:</a:t>
              </a:r>
            </a:p>
          </p:txBody>
        </p:sp>
      </p:grpSp>
      <p:sp>
        <p:nvSpPr>
          <p:cNvPr name="Freeform 20" id="20" descr="preencoded.png"/>
          <p:cNvSpPr/>
          <p:nvPr/>
        </p:nvSpPr>
        <p:spPr>
          <a:xfrm flipH="false" flipV="false" rot="0">
            <a:off x="7634436" y="4838402"/>
            <a:ext cx="4938564" cy="887314"/>
          </a:xfrm>
          <a:custGeom>
            <a:avLst/>
            <a:gdLst/>
            <a:ahLst/>
            <a:cxnLst/>
            <a:rect r="r" b="b" t="t" l="l"/>
            <a:pathLst>
              <a:path h="887314" w="4938564">
                <a:moveTo>
                  <a:pt x="0" y="0"/>
                </a:moveTo>
                <a:lnTo>
                  <a:pt x="4938564" y="0"/>
                </a:lnTo>
                <a:lnTo>
                  <a:pt x="4938564" y="887314"/>
                </a:lnTo>
                <a:lnTo>
                  <a:pt x="0" y="887314"/>
                </a:lnTo>
                <a:lnTo>
                  <a:pt x="0" y="0"/>
                </a:lnTo>
                <a:close/>
              </a:path>
            </a:pathLst>
          </a:custGeom>
          <a:blipFill>
            <a:blip r:embed="rId4"/>
            <a:stretch>
              <a:fillRect l="-37" t="0" r="-37" b="0"/>
            </a:stretch>
          </a:blipFill>
        </p:spPr>
      </p:sp>
      <p:grpSp>
        <p:nvGrpSpPr>
          <p:cNvPr name="Group 21" id="21"/>
          <p:cNvGrpSpPr/>
          <p:nvPr/>
        </p:nvGrpSpPr>
        <p:grpSpPr>
          <a:xfrm rot="0">
            <a:off x="7856190" y="6058495"/>
            <a:ext cx="2824758" cy="326231"/>
            <a:chOff x="0" y="0"/>
            <a:chExt cx="3766343" cy="434975"/>
          </a:xfrm>
        </p:grpSpPr>
        <p:sp>
          <p:nvSpPr>
            <p:cNvPr name="Freeform 22" id="22"/>
            <p:cNvSpPr/>
            <p:nvPr/>
          </p:nvSpPr>
          <p:spPr>
            <a:xfrm flipH="false" flipV="false" rot="0">
              <a:off x="0" y="0"/>
              <a:ext cx="3766343" cy="434975"/>
            </a:xfrm>
            <a:custGeom>
              <a:avLst/>
              <a:gdLst/>
              <a:ahLst/>
              <a:cxnLst/>
              <a:rect r="r" b="b" t="t" l="l"/>
              <a:pathLst>
                <a:path h="434975" w="3766343">
                  <a:moveTo>
                    <a:pt x="0" y="0"/>
                  </a:moveTo>
                  <a:lnTo>
                    <a:pt x="3766343" y="0"/>
                  </a:lnTo>
                  <a:lnTo>
                    <a:pt x="3766343" y="434975"/>
                  </a:lnTo>
                  <a:lnTo>
                    <a:pt x="0" y="434975"/>
                  </a:lnTo>
                  <a:close/>
                </a:path>
              </a:pathLst>
            </a:custGeom>
            <a:solidFill>
              <a:srgbClr val="000000">
                <a:alpha val="0"/>
              </a:srgbClr>
            </a:solidFill>
          </p:spPr>
        </p:sp>
        <p:sp>
          <p:nvSpPr>
            <p:cNvPr name="TextBox 23" id="23"/>
            <p:cNvSpPr txBox="true"/>
            <p:nvPr/>
          </p:nvSpPr>
          <p:spPr>
            <a:xfrm>
              <a:off x="0" y="-9525"/>
              <a:ext cx="3766343" cy="444500"/>
            </a:xfrm>
            <a:prstGeom prst="rect">
              <a:avLst/>
            </a:prstGeom>
          </p:spPr>
          <p:txBody>
            <a:bodyPr anchor="t" rtlCol="false" tIns="0" lIns="0" bIns="0" rIns="0"/>
            <a:lstStyle/>
            <a:p>
              <a:pPr algn="l">
                <a:lnSpc>
                  <a:spcPts val="2562"/>
                </a:lnSpc>
              </a:pPr>
              <a:r>
                <a:rPr lang="en-US" sz="2000">
                  <a:solidFill>
                    <a:srgbClr val="D6E5EF"/>
                  </a:solidFill>
                  <a:latin typeface="Lora"/>
                  <a:ea typeface="Lora"/>
                  <a:cs typeface="Lora"/>
                  <a:sym typeface="Lora"/>
                </a:rPr>
                <a:t>No server management</a:t>
              </a:r>
            </a:p>
          </p:txBody>
        </p:sp>
      </p:grpSp>
      <p:grpSp>
        <p:nvGrpSpPr>
          <p:cNvPr name="Group 24" id="24"/>
          <p:cNvGrpSpPr/>
          <p:nvPr/>
        </p:nvGrpSpPr>
        <p:grpSpPr>
          <a:xfrm rot="0">
            <a:off x="7856190" y="6517779"/>
            <a:ext cx="4495056" cy="354955"/>
            <a:chOff x="0" y="0"/>
            <a:chExt cx="5993408" cy="473273"/>
          </a:xfrm>
        </p:grpSpPr>
        <p:sp>
          <p:nvSpPr>
            <p:cNvPr name="Freeform 25" id="25"/>
            <p:cNvSpPr/>
            <p:nvPr/>
          </p:nvSpPr>
          <p:spPr>
            <a:xfrm flipH="false" flipV="false" rot="0">
              <a:off x="0" y="0"/>
              <a:ext cx="5993408" cy="473273"/>
            </a:xfrm>
            <a:custGeom>
              <a:avLst/>
              <a:gdLst/>
              <a:ahLst/>
              <a:cxnLst/>
              <a:rect r="r" b="b" t="t" l="l"/>
              <a:pathLst>
                <a:path h="473273" w="5993408">
                  <a:moveTo>
                    <a:pt x="0" y="0"/>
                  </a:moveTo>
                  <a:lnTo>
                    <a:pt x="5993408" y="0"/>
                  </a:lnTo>
                  <a:lnTo>
                    <a:pt x="5993408" y="473273"/>
                  </a:lnTo>
                  <a:lnTo>
                    <a:pt x="0" y="473273"/>
                  </a:lnTo>
                  <a:close/>
                </a:path>
              </a:pathLst>
            </a:custGeom>
            <a:solidFill>
              <a:srgbClr val="000000">
                <a:alpha val="0"/>
              </a:srgbClr>
            </a:solidFill>
          </p:spPr>
        </p:sp>
        <p:sp>
          <p:nvSpPr>
            <p:cNvPr name="TextBox 26" id="26"/>
            <p:cNvSpPr txBox="true"/>
            <p:nvPr/>
          </p:nvSpPr>
          <p:spPr>
            <a:xfrm>
              <a:off x="0" y="-66675"/>
              <a:ext cx="5993408" cy="539948"/>
            </a:xfrm>
            <a:prstGeom prst="rect">
              <a:avLst/>
            </a:prstGeom>
          </p:spPr>
          <p:txBody>
            <a:bodyPr anchor="t" rtlCol="false" tIns="0" lIns="0" bIns="0" rIns="0"/>
            <a:lstStyle/>
            <a:p>
              <a:pPr algn="l">
                <a:lnSpc>
                  <a:spcPts val="2749"/>
                </a:lnSpc>
              </a:pPr>
              <a:r>
                <a:rPr lang="en-US" sz="1687">
                  <a:solidFill>
                    <a:srgbClr val="D6E5EF"/>
                  </a:solidFill>
                  <a:latin typeface="Source Sans Pro"/>
                  <a:ea typeface="Source Sans Pro"/>
                  <a:cs typeface="Source Sans Pro"/>
                  <a:sym typeface="Source Sans Pro"/>
                </a:rPr>
                <a:t>Cloud handles infra</a:t>
              </a:r>
            </a:p>
          </p:txBody>
        </p:sp>
      </p:grpSp>
      <p:sp>
        <p:nvSpPr>
          <p:cNvPr name="Freeform 27" id="27" descr="preencoded.png"/>
          <p:cNvSpPr/>
          <p:nvPr/>
        </p:nvSpPr>
        <p:spPr>
          <a:xfrm flipH="false" flipV="false" rot="0">
            <a:off x="12573000" y="4838402"/>
            <a:ext cx="4938564" cy="887314"/>
          </a:xfrm>
          <a:custGeom>
            <a:avLst/>
            <a:gdLst/>
            <a:ahLst/>
            <a:cxnLst/>
            <a:rect r="r" b="b" t="t" l="l"/>
            <a:pathLst>
              <a:path h="887314" w="4938564">
                <a:moveTo>
                  <a:pt x="0" y="0"/>
                </a:moveTo>
                <a:lnTo>
                  <a:pt x="4938564" y="0"/>
                </a:lnTo>
                <a:lnTo>
                  <a:pt x="4938564" y="887314"/>
                </a:lnTo>
                <a:lnTo>
                  <a:pt x="0" y="887314"/>
                </a:lnTo>
                <a:lnTo>
                  <a:pt x="0" y="0"/>
                </a:lnTo>
                <a:close/>
              </a:path>
            </a:pathLst>
          </a:custGeom>
          <a:blipFill>
            <a:blip r:embed="rId5"/>
            <a:stretch>
              <a:fillRect l="-37" t="0" r="-37" b="0"/>
            </a:stretch>
          </a:blipFill>
        </p:spPr>
      </p:sp>
      <p:grpSp>
        <p:nvGrpSpPr>
          <p:cNvPr name="Group 28" id="28"/>
          <p:cNvGrpSpPr/>
          <p:nvPr/>
        </p:nvGrpSpPr>
        <p:grpSpPr>
          <a:xfrm rot="0">
            <a:off x="12794754" y="6058495"/>
            <a:ext cx="2610148" cy="326231"/>
            <a:chOff x="0" y="0"/>
            <a:chExt cx="3480197" cy="434975"/>
          </a:xfrm>
        </p:grpSpPr>
        <p:sp>
          <p:nvSpPr>
            <p:cNvPr name="Freeform 29" id="29"/>
            <p:cNvSpPr/>
            <p:nvPr/>
          </p:nvSpPr>
          <p:spPr>
            <a:xfrm flipH="false" flipV="false" rot="0">
              <a:off x="0" y="0"/>
              <a:ext cx="3480197" cy="434975"/>
            </a:xfrm>
            <a:custGeom>
              <a:avLst/>
              <a:gdLst/>
              <a:ahLst/>
              <a:cxnLst/>
              <a:rect r="r" b="b" t="t" l="l"/>
              <a:pathLst>
                <a:path h="434975" w="3480197">
                  <a:moveTo>
                    <a:pt x="0" y="0"/>
                  </a:moveTo>
                  <a:lnTo>
                    <a:pt x="3480197" y="0"/>
                  </a:lnTo>
                  <a:lnTo>
                    <a:pt x="3480197" y="434975"/>
                  </a:lnTo>
                  <a:lnTo>
                    <a:pt x="0" y="434975"/>
                  </a:lnTo>
                  <a:close/>
                </a:path>
              </a:pathLst>
            </a:custGeom>
            <a:solidFill>
              <a:srgbClr val="000000">
                <a:alpha val="0"/>
              </a:srgbClr>
            </a:solidFill>
          </p:spPr>
        </p:sp>
        <p:sp>
          <p:nvSpPr>
            <p:cNvPr name="TextBox 30" id="30"/>
            <p:cNvSpPr txBox="true"/>
            <p:nvPr/>
          </p:nvSpPr>
          <p:spPr>
            <a:xfrm>
              <a:off x="0" y="-9525"/>
              <a:ext cx="3480197" cy="444500"/>
            </a:xfrm>
            <a:prstGeom prst="rect">
              <a:avLst/>
            </a:prstGeom>
          </p:spPr>
          <p:txBody>
            <a:bodyPr anchor="t" rtlCol="false" tIns="0" lIns="0" bIns="0" rIns="0"/>
            <a:lstStyle/>
            <a:p>
              <a:pPr algn="l">
                <a:lnSpc>
                  <a:spcPts val="2562"/>
                </a:lnSpc>
              </a:pPr>
              <a:r>
                <a:rPr lang="en-US" sz="2000">
                  <a:solidFill>
                    <a:srgbClr val="D6E5EF"/>
                  </a:solidFill>
                  <a:latin typeface="Lora"/>
                  <a:ea typeface="Lora"/>
                  <a:cs typeface="Lora"/>
                  <a:sym typeface="Lora"/>
                </a:rPr>
                <a:t>Auto scaling</a:t>
              </a:r>
            </a:p>
          </p:txBody>
        </p:sp>
      </p:grpSp>
      <p:grpSp>
        <p:nvGrpSpPr>
          <p:cNvPr name="Group 31" id="31"/>
          <p:cNvGrpSpPr/>
          <p:nvPr/>
        </p:nvGrpSpPr>
        <p:grpSpPr>
          <a:xfrm rot="0">
            <a:off x="12794754" y="6517779"/>
            <a:ext cx="4495056" cy="354955"/>
            <a:chOff x="0" y="0"/>
            <a:chExt cx="5993408" cy="473273"/>
          </a:xfrm>
        </p:grpSpPr>
        <p:sp>
          <p:nvSpPr>
            <p:cNvPr name="Freeform 32" id="32"/>
            <p:cNvSpPr/>
            <p:nvPr/>
          </p:nvSpPr>
          <p:spPr>
            <a:xfrm flipH="false" flipV="false" rot="0">
              <a:off x="0" y="0"/>
              <a:ext cx="5993408" cy="473273"/>
            </a:xfrm>
            <a:custGeom>
              <a:avLst/>
              <a:gdLst/>
              <a:ahLst/>
              <a:cxnLst/>
              <a:rect r="r" b="b" t="t" l="l"/>
              <a:pathLst>
                <a:path h="473273" w="5993408">
                  <a:moveTo>
                    <a:pt x="0" y="0"/>
                  </a:moveTo>
                  <a:lnTo>
                    <a:pt x="5993408" y="0"/>
                  </a:lnTo>
                  <a:lnTo>
                    <a:pt x="5993408" y="473273"/>
                  </a:lnTo>
                  <a:lnTo>
                    <a:pt x="0" y="473273"/>
                  </a:lnTo>
                  <a:close/>
                </a:path>
              </a:pathLst>
            </a:custGeom>
            <a:solidFill>
              <a:srgbClr val="000000">
                <a:alpha val="0"/>
              </a:srgbClr>
            </a:solidFill>
          </p:spPr>
        </p:sp>
        <p:sp>
          <p:nvSpPr>
            <p:cNvPr name="TextBox 33" id="33"/>
            <p:cNvSpPr txBox="true"/>
            <p:nvPr/>
          </p:nvSpPr>
          <p:spPr>
            <a:xfrm>
              <a:off x="0" y="-66675"/>
              <a:ext cx="5993408" cy="539948"/>
            </a:xfrm>
            <a:prstGeom prst="rect">
              <a:avLst/>
            </a:prstGeom>
          </p:spPr>
          <p:txBody>
            <a:bodyPr anchor="t" rtlCol="false" tIns="0" lIns="0" bIns="0" rIns="0"/>
            <a:lstStyle/>
            <a:p>
              <a:pPr algn="l">
                <a:lnSpc>
                  <a:spcPts val="2749"/>
                </a:lnSpc>
              </a:pPr>
              <a:r>
                <a:rPr lang="en-US" sz="1687">
                  <a:solidFill>
                    <a:srgbClr val="D6E5EF"/>
                  </a:solidFill>
                  <a:latin typeface="Source Sans Pro"/>
                  <a:ea typeface="Source Sans Pro"/>
                  <a:cs typeface="Source Sans Pro"/>
                  <a:sym typeface="Source Sans Pro"/>
                </a:rPr>
                <a:t>Scale based on demand</a:t>
              </a:r>
            </a:p>
          </p:txBody>
        </p:sp>
      </p:grpSp>
      <p:sp>
        <p:nvSpPr>
          <p:cNvPr name="Freeform 34" id="34" descr="preencoded.png"/>
          <p:cNvSpPr/>
          <p:nvPr/>
        </p:nvSpPr>
        <p:spPr>
          <a:xfrm flipH="false" flipV="false" rot="0">
            <a:off x="7634436" y="7427267"/>
            <a:ext cx="4938564" cy="887314"/>
          </a:xfrm>
          <a:custGeom>
            <a:avLst/>
            <a:gdLst/>
            <a:ahLst/>
            <a:cxnLst/>
            <a:rect r="r" b="b" t="t" l="l"/>
            <a:pathLst>
              <a:path h="887314" w="4938564">
                <a:moveTo>
                  <a:pt x="0" y="0"/>
                </a:moveTo>
                <a:lnTo>
                  <a:pt x="4938564" y="0"/>
                </a:lnTo>
                <a:lnTo>
                  <a:pt x="4938564" y="887314"/>
                </a:lnTo>
                <a:lnTo>
                  <a:pt x="0" y="887314"/>
                </a:lnTo>
                <a:lnTo>
                  <a:pt x="0" y="0"/>
                </a:lnTo>
                <a:close/>
              </a:path>
            </a:pathLst>
          </a:custGeom>
          <a:blipFill>
            <a:blip r:embed="rId6"/>
            <a:stretch>
              <a:fillRect l="-37" t="0" r="-37" b="0"/>
            </a:stretch>
          </a:blipFill>
        </p:spPr>
      </p:sp>
      <p:grpSp>
        <p:nvGrpSpPr>
          <p:cNvPr name="Group 35" id="35"/>
          <p:cNvGrpSpPr/>
          <p:nvPr/>
        </p:nvGrpSpPr>
        <p:grpSpPr>
          <a:xfrm rot="0">
            <a:off x="7856190" y="8647360"/>
            <a:ext cx="2610147" cy="326231"/>
            <a:chOff x="0" y="0"/>
            <a:chExt cx="3480197" cy="434975"/>
          </a:xfrm>
        </p:grpSpPr>
        <p:sp>
          <p:nvSpPr>
            <p:cNvPr name="Freeform 36" id="36"/>
            <p:cNvSpPr/>
            <p:nvPr/>
          </p:nvSpPr>
          <p:spPr>
            <a:xfrm flipH="false" flipV="false" rot="0">
              <a:off x="0" y="0"/>
              <a:ext cx="3480197" cy="434975"/>
            </a:xfrm>
            <a:custGeom>
              <a:avLst/>
              <a:gdLst/>
              <a:ahLst/>
              <a:cxnLst/>
              <a:rect r="r" b="b" t="t" l="l"/>
              <a:pathLst>
                <a:path h="434975" w="3480197">
                  <a:moveTo>
                    <a:pt x="0" y="0"/>
                  </a:moveTo>
                  <a:lnTo>
                    <a:pt x="3480197" y="0"/>
                  </a:lnTo>
                  <a:lnTo>
                    <a:pt x="3480197" y="434975"/>
                  </a:lnTo>
                  <a:lnTo>
                    <a:pt x="0" y="434975"/>
                  </a:lnTo>
                  <a:close/>
                </a:path>
              </a:pathLst>
            </a:custGeom>
            <a:solidFill>
              <a:srgbClr val="000000">
                <a:alpha val="0"/>
              </a:srgbClr>
            </a:solidFill>
          </p:spPr>
        </p:sp>
        <p:sp>
          <p:nvSpPr>
            <p:cNvPr name="TextBox 37" id="37"/>
            <p:cNvSpPr txBox="true"/>
            <p:nvPr/>
          </p:nvSpPr>
          <p:spPr>
            <a:xfrm>
              <a:off x="0" y="-9525"/>
              <a:ext cx="3480197" cy="444500"/>
            </a:xfrm>
            <a:prstGeom prst="rect">
              <a:avLst/>
            </a:prstGeom>
          </p:spPr>
          <p:txBody>
            <a:bodyPr anchor="t" rtlCol="false" tIns="0" lIns="0" bIns="0" rIns="0"/>
            <a:lstStyle/>
            <a:p>
              <a:pPr algn="l">
                <a:lnSpc>
                  <a:spcPts val="2562"/>
                </a:lnSpc>
              </a:pPr>
              <a:r>
                <a:rPr lang="en-US" sz="2000">
                  <a:solidFill>
                    <a:srgbClr val="D6E5EF"/>
                  </a:solidFill>
                  <a:latin typeface="Lora"/>
                  <a:ea typeface="Lora"/>
                  <a:cs typeface="Lora"/>
                  <a:sym typeface="Lora"/>
                </a:rPr>
                <a:t>Pay per use</a:t>
              </a:r>
            </a:p>
          </p:txBody>
        </p:sp>
      </p:grpSp>
      <p:grpSp>
        <p:nvGrpSpPr>
          <p:cNvPr name="Group 38" id="38"/>
          <p:cNvGrpSpPr/>
          <p:nvPr/>
        </p:nvGrpSpPr>
        <p:grpSpPr>
          <a:xfrm rot="0">
            <a:off x="7856190" y="9106644"/>
            <a:ext cx="4495056" cy="354955"/>
            <a:chOff x="0" y="0"/>
            <a:chExt cx="5993408" cy="473273"/>
          </a:xfrm>
        </p:grpSpPr>
        <p:sp>
          <p:nvSpPr>
            <p:cNvPr name="Freeform 39" id="39"/>
            <p:cNvSpPr/>
            <p:nvPr/>
          </p:nvSpPr>
          <p:spPr>
            <a:xfrm flipH="false" flipV="false" rot="0">
              <a:off x="0" y="0"/>
              <a:ext cx="5993408" cy="473273"/>
            </a:xfrm>
            <a:custGeom>
              <a:avLst/>
              <a:gdLst/>
              <a:ahLst/>
              <a:cxnLst/>
              <a:rect r="r" b="b" t="t" l="l"/>
              <a:pathLst>
                <a:path h="473273" w="5993408">
                  <a:moveTo>
                    <a:pt x="0" y="0"/>
                  </a:moveTo>
                  <a:lnTo>
                    <a:pt x="5993408" y="0"/>
                  </a:lnTo>
                  <a:lnTo>
                    <a:pt x="5993408" y="473273"/>
                  </a:lnTo>
                  <a:lnTo>
                    <a:pt x="0" y="473273"/>
                  </a:lnTo>
                  <a:close/>
                </a:path>
              </a:pathLst>
            </a:custGeom>
            <a:solidFill>
              <a:srgbClr val="000000">
                <a:alpha val="0"/>
              </a:srgbClr>
            </a:solidFill>
          </p:spPr>
        </p:sp>
        <p:sp>
          <p:nvSpPr>
            <p:cNvPr name="TextBox 40" id="40"/>
            <p:cNvSpPr txBox="true"/>
            <p:nvPr/>
          </p:nvSpPr>
          <p:spPr>
            <a:xfrm>
              <a:off x="0" y="-66675"/>
              <a:ext cx="5993408" cy="539948"/>
            </a:xfrm>
            <a:prstGeom prst="rect">
              <a:avLst/>
            </a:prstGeom>
          </p:spPr>
          <p:txBody>
            <a:bodyPr anchor="t" rtlCol="false" tIns="0" lIns="0" bIns="0" rIns="0"/>
            <a:lstStyle/>
            <a:p>
              <a:pPr algn="l">
                <a:lnSpc>
                  <a:spcPts val="2749"/>
                </a:lnSpc>
              </a:pPr>
              <a:r>
                <a:rPr lang="en-US" sz="1687">
                  <a:solidFill>
                    <a:srgbClr val="D6E5EF"/>
                  </a:solidFill>
                  <a:latin typeface="Source Sans Pro"/>
                  <a:ea typeface="Source Sans Pro"/>
                  <a:cs typeface="Source Sans Pro"/>
                  <a:sym typeface="Source Sans Pro"/>
                </a:rPr>
                <a:t>Pay for execution time</a:t>
              </a:r>
            </a:p>
          </p:txBody>
        </p:sp>
      </p:grpSp>
      <p:sp>
        <p:nvSpPr>
          <p:cNvPr name="Freeform 41" id="41" descr="preencoded.png"/>
          <p:cNvSpPr/>
          <p:nvPr/>
        </p:nvSpPr>
        <p:spPr>
          <a:xfrm flipH="false" flipV="false" rot="0">
            <a:off x="12573000" y="7427267"/>
            <a:ext cx="4938564" cy="887314"/>
          </a:xfrm>
          <a:custGeom>
            <a:avLst/>
            <a:gdLst/>
            <a:ahLst/>
            <a:cxnLst/>
            <a:rect r="r" b="b" t="t" l="l"/>
            <a:pathLst>
              <a:path h="887314" w="4938564">
                <a:moveTo>
                  <a:pt x="0" y="0"/>
                </a:moveTo>
                <a:lnTo>
                  <a:pt x="4938564" y="0"/>
                </a:lnTo>
                <a:lnTo>
                  <a:pt x="4938564" y="887314"/>
                </a:lnTo>
                <a:lnTo>
                  <a:pt x="0" y="887314"/>
                </a:lnTo>
                <a:lnTo>
                  <a:pt x="0" y="0"/>
                </a:lnTo>
                <a:close/>
              </a:path>
            </a:pathLst>
          </a:custGeom>
          <a:blipFill>
            <a:blip r:embed="rId7"/>
            <a:stretch>
              <a:fillRect l="-37" t="0" r="-37" b="0"/>
            </a:stretch>
          </a:blipFill>
        </p:spPr>
      </p:sp>
      <p:grpSp>
        <p:nvGrpSpPr>
          <p:cNvPr name="Group 42" id="42"/>
          <p:cNvGrpSpPr/>
          <p:nvPr/>
        </p:nvGrpSpPr>
        <p:grpSpPr>
          <a:xfrm rot="0">
            <a:off x="12794754" y="8647360"/>
            <a:ext cx="2987279" cy="326231"/>
            <a:chOff x="0" y="0"/>
            <a:chExt cx="3983038" cy="434975"/>
          </a:xfrm>
        </p:grpSpPr>
        <p:sp>
          <p:nvSpPr>
            <p:cNvPr name="Freeform 43" id="43"/>
            <p:cNvSpPr/>
            <p:nvPr/>
          </p:nvSpPr>
          <p:spPr>
            <a:xfrm flipH="false" flipV="false" rot="0">
              <a:off x="0" y="0"/>
              <a:ext cx="3983038" cy="434975"/>
            </a:xfrm>
            <a:custGeom>
              <a:avLst/>
              <a:gdLst/>
              <a:ahLst/>
              <a:cxnLst/>
              <a:rect r="r" b="b" t="t" l="l"/>
              <a:pathLst>
                <a:path h="434975" w="3983038">
                  <a:moveTo>
                    <a:pt x="0" y="0"/>
                  </a:moveTo>
                  <a:lnTo>
                    <a:pt x="3983038" y="0"/>
                  </a:lnTo>
                  <a:lnTo>
                    <a:pt x="3983038" y="434975"/>
                  </a:lnTo>
                  <a:lnTo>
                    <a:pt x="0" y="434975"/>
                  </a:lnTo>
                  <a:close/>
                </a:path>
              </a:pathLst>
            </a:custGeom>
            <a:solidFill>
              <a:srgbClr val="000000">
                <a:alpha val="0"/>
              </a:srgbClr>
            </a:solidFill>
          </p:spPr>
        </p:sp>
        <p:sp>
          <p:nvSpPr>
            <p:cNvPr name="TextBox 44" id="44"/>
            <p:cNvSpPr txBox="true"/>
            <p:nvPr/>
          </p:nvSpPr>
          <p:spPr>
            <a:xfrm>
              <a:off x="0" y="-9525"/>
              <a:ext cx="3983038" cy="444500"/>
            </a:xfrm>
            <a:prstGeom prst="rect">
              <a:avLst/>
            </a:prstGeom>
          </p:spPr>
          <p:txBody>
            <a:bodyPr anchor="t" rtlCol="false" tIns="0" lIns="0" bIns="0" rIns="0"/>
            <a:lstStyle/>
            <a:p>
              <a:pPr algn="l">
                <a:lnSpc>
                  <a:spcPts val="2562"/>
                </a:lnSpc>
              </a:pPr>
              <a:r>
                <a:rPr lang="en-US" sz="2000" b="true">
                  <a:solidFill>
                    <a:srgbClr val="D6E5EF"/>
                  </a:solidFill>
                  <a:latin typeface="Lora Bold"/>
                  <a:ea typeface="Lora Bold"/>
                  <a:cs typeface="Lora Bold"/>
                  <a:sym typeface="Lora Bold"/>
                </a:rPr>
                <a:t>Event-Driven Execution</a:t>
              </a:r>
            </a:p>
          </p:txBody>
        </p:sp>
      </p:grpSp>
      <p:grpSp>
        <p:nvGrpSpPr>
          <p:cNvPr name="Group 45" id="45"/>
          <p:cNvGrpSpPr/>
          <p:nvPr/>
        </p:nvGrpSpPr>
        <p:grpSpPr>
          <a:xfrm rot="0">
            <a:off x="12794754" y="9106644"/>
            <a:ext cx="4495056" cy="354955"/>
            <a:chOff x="0" y="0"/>
            <a:chExt cx="5993408" cy="473273"/>
          </a:xfrm>
        </p:grpSpPr>
        <p:sp>
          <p:nvSpPr>
            <p:cNvPr name="Freeform 46" id="46"/>
            <p:cNvSpPr/>
            <p:nvPr/>
          </p:nvSpPr>
          <p:spPr>
            <a:xfrm flipH="false" flipV="false" rot="0">
              <a:off x="0" y="0"/>
              <a:ext cx="5993408" cy="473273"/>
            </a:xfrm>
            <a:custGeom>
              <a:avLst/>
              <a:gdLst/>
              <a:ahLst/>
              <a:cxnLst/>
              <a:rect r="r" b="b" t="t" l="l"/>
              <a:pathLst>
                <a:path h="473273" w="5993408">
                  <a:moveTo>
                    <a:pt x="0" y="0"/>
                  </a:moveTo>
                  <a:lnTo>
                    <a:pt x="5993408" y="0"/>
                  </a:lnTo>
                  <a:lnTo>
                    <a:pt x="5993408" y="473273"/>
                  </a:lnTo>
                  <a:lnTo>
                    <a:pt x="0" y="473273"/>
                  </a:lnTo>
                  <a:close/>
                </a:path>
              </a:pathLst>
            </a:custGeom>
            <a:solidFill>
              <a:srgbClr val="000000">
                <a:alpha val="0"/>
              </a:srgbClr>
            </a:solidFill>
          </p:spPr>
        </p:sp>
        <p:sp>
          <p:nvSpPr>
            <p:cNvPr name="TextBox 47" id="47"/>
            <p:cNvSpPr txBox="true"/>
            <p:nvPr/>
          </p:nvSpPr>
          <p:spPr>
            <a:xfrm>
              <a:off x="0" y="-66675"/>
              <a:ext cx="5993408" cy="539948"/>
            </a:xfrm>
            <a:prstGeom prst="rect">
              <a:avLst/>
            </a:prstGeom>
          </p:spPr>
          <p:txBody>
            <a:bodyPr anchor="t" rtlCol="false" tIns="0" lIns="0" bIns="0" rIns="0"/>
            <a:lstStyle/>
            <a:p>
              <a:pPr algn="l">
                <a:lnSpc>
                  <a:spcPts val="2749"/>
                </a:lnSpc>
              </a:pPr>
              <a:r>
                <a:rPr lang="en-US" sz="1687">
                  <a:solidFill>
                    <a:srgbClr val="D6E5EF"/>
                  </a:solidFill>
                  <a:latin typeface="Source Sans Pro"/>
                  <a:ea typeface="Source Sans Pro"/>
                  <a:cs typeface="Source Sans Pro"/>
                  <a:sym typeface="Source Sans Pro"/>
                </a:rPr>
                <a:t>Functions run only when triggered</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Freeform 6" id="6" descr="preencoded.png">
            <a:hlinkClick r:id="rId3"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2"/>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Freeform 8" id="8" descr="preencoded.png"/>
          <p:cNvSpPr/>
          <p:nvPr/>
        </p:nvSpPr>
        <p:spPr>
          <a:xfrm flipH="false" flipV="false" rot="0">
            <a:off x="11719917" y="1107579"/>
            <a:ext cx="6278016" cy="8071842"/>
          </a:xfrm>
          <a:custGeom>
            <a:avLst/>
            <a:gdLst/>
            <a:ahLst/>
            <a:cxnLst/>
            <a:rect r="r" b="b" t="t" l="l"/>
            <a:pathLst>
              <a:path h="8071842" w="6278016">
                <a:moveTo>
                  <a:pt x="0" y="0"/>
                </a:moveTo>
                <a:lnTo>
                  <a:pt x="6278017" y="0"/>
                </a:lnTo>
                <a:lnTo>
                  <a:pt x="6278017" y="8071842"/>
                </a:lnTo>
                <a:lnTo>
                  <a:pt x="0" y="8071842"/>
                </a:lnTo>
                <a:lnTo>
                  <a:pt x="0" y="0"/>
                </a:lnTo>
                <a:close/>
              </a:path>
            </a:pathLst>
          </a:custGeom>
          <a:blipFill>
            <a:blip r:embed="rId5"/>
            <a:stretch>
              <a:fillRect l="-28" t="0" r="-28" b="0"/>
            </a:stretch>
          </a:blipFill>
        </p:spPr>
      </p:sp>
      <p:grpSp>
        <p:nvGrpSpPr>
          <p:cNvPr name="Group 9" id="9"/>
          <p:cNvGrpSpPr/>
          <p:nvPr/>
        </p:nvGrpSpPr>
        <p:grpSpPr>
          <a:xfrm rot="0">
            <a:off x="812006" y="639067"/>
            <a:ext cx="9805988" cy="1364754"/>
            <a:chOff x="0" y="0"/>
            <a:chExt cx="13074650" cy="1819672"/>
          </a:xfrm>
        </p:grpSpPr>
        <p:sp>
          <p:nvSpPr>
            <p:cNvPr name="Freeform 10" id="10"/>
            <p:cNvSpPr/>
            <p:nvPr/>
          </p:nvSpPr>
          <p:spPr>
            <a:xfrm flipH="false" flipV="false" rot="0">
              <a:off x="0" y="0"/>
              <a:ext cx="13074650" cy="1819672"/>
            </a:xfrm>
            <a:custGeom>
              <a:avLst/>
              <a:gdLst/>
              <a:ahLst/>
              <a:cxnLst/>
              <a:rect r="r" b="b" t="t" l="l"/>
              <a:pathLst>
                <a:path h="1819672" w="13074650">
                  <a:moveTo>
                    <a:pt x="0" y="0"/>
                  </a:moveTo>
                  <a:lnTo>
                    <a:pt x="13074650" y="0"/>
                  </a:lnTo>
                  <a:lnTo>
                    <a:pt x="13074650" y="1819672"/>
                  </a:lnTo>
                  <a:lnTo>
                    <a:pt x="0" y="1819672"/>
                  </a:lnTo>
                  <a:close/>
                </a:path>
              </a:pathLst>
            </a:custGeom>
            <a:solidFill>
              <a:srgbClr val="000000">
                <a:alpha val="0"/>
              </a:srgbClr>
            </a:solidFill>
          </p:spPr>
        </p:sp>
        <p:sp>
          <p:nvSpPr>
            <p:cNvPr name="TextBox 11" id="11"/>
            <p:cNvSpPr txBox="true"/>
            <p:nvPr/>
          </p:nvSpPr>
          <p:spPr>
            <a:xfrm>
              <a:off x="0" y="-28575"/>
              <a:ext cx="13074650" cy="1848247"/>
            </a:xfrm>
            <a:prstGeom prst="rect">
              <a:avLst/>
            </a:prstGeom>
          </p:spPr>
          <p:txBody>
            <a:bodyPr anchor="t" rtlCol="false" tIns="0" lIns="0" bIns="0" rIns="0"/>
            <a:lstStyle/>
            <a:p>
              <a:pPr algn="l">
                <a:lnSpc>
                  <a:spcPts val="5312"/>
                </a:lnSpc>
              </a:pPr>
              <a:r>
                <a:rPr lang="en-US" sz="4250">
                  <a:solidFill>
                    <a:srgbClr val="F98AC7"/>
                  </a:solidFill>
                  <a:latin typeface="Lora"/>
                  <a:ea typeface="Lora"/>
                  <a:cs typeface="Lora"/>
                  <a:sym typeface="Lora"/>
                </a:rPr>
                <a:t>Unveiling the Inner Workings of Serverless</a:t>
              </a:r>
            </a:p>
          </p:txBody>
        </p:sp>
      </p:grpSp>
      <p:grpSp>
        <p:nvGrpSpPr>
          <p:cNvPr name="Group 12" id="12"/>
          <p:cNvGrpSpPr/>
          <p:nvPr/>
        </p:nvGrpSpPr>
        <p:grpSpPr>
          <a:xfrm rot="0">
            <a:off x="812006" y="2351782"/>
            <a:ext cx="9805988" cy="1484710"/>
            <a:chOff x="0" y="0"/>
            <a:chExt cx="13074650" cy="1979613"/>
          </a:xfrm>
        </p:grpSpPr>
        <p:sp>
          <p:nvSpPr>
            <p:cNvPr name="Freeform 13" id="13"/>
            <p:cNvSpPr/>
            <p:nvPr/>
          </p:nvSpPr>
          <p:spPr>
            <a:xfrm flipH="false" flipV="false" rot="0">
              <a:off x="0" y="0"/>
              <a:ext cx="13074650" cy="1979613"/>
            </a:xfrm>
            <a:custGeom>
              <a:avLst/>
              <a:gdLst/>
              <a:ahLst/>
              <a:cxnLst/>
              <a:rect r="r" b="b" t="t" l="l"/>
              <a:pathLst>
                <a:path h="1979613" w="13074650">
                  <a:moveTo>
                    <a:pt x="0" y="0"/>
                  </a:moveTo>
                  <a:lnTo>
                    <a:pt x="13074650" y="0"/>
                  </a:lnTo>
                  <a:lnTo>
                    <a:pt x="13074650" y="1979613"/>
                  </a:lnTo>
                  <a:lnTo>
                    <a:pt x="0" y="1979613"/>
                  </a:lnTo>
                  <a:close/>
                </a:path>
              </a:pathLst>
            </a:custGeom>
            <a:solidFill>
              <a:srgbClr val="000000">
                <a:alpha val="0"/>
              </a:srgbClr>
            </a:solidFill>
          </p:spPr>
        </p:sp>
        <p:sp>
          <p:nvSpPr>
            <p:cNvPr name="TextBox 14" id="14"/>
            <p:cNvSpPr txBox="true"/>
            <p:nvPr/>
          </p:nvSpPr>
          <p:spPr>
            <a:xfrm>
              <a:off x="0" y="-76200"/>
              <a:ext cx="13074650" cy="2055813"/>
            </a:xfrm>
            <a:prstGeom prst="rect">
              <a:avLst/>
            </a:prstGeom>
          </p:spPr>
          <p:txBody>
            <a:bodyPr anchor="t" rtlCol="false" tIns="0" lIns="0" bIns="0" rIns="0"/>
            <a:lstStyle/>
            <a:p>
              <a:pPr algn="l">
                <a:lnSpc>
                  <a:spcPts val="2875"/>
                </a:lnSpc>
              </a:pPr>
              <a:r>
                <a:rPr lang="en-US" sz="1812">
                  <a:solidFill>
                    <a:srgbClr val="D6E5EF"/>
                  </a:solidFill>
                  <a:latin typeface="Source Sans Pro"/>
                  <a:ea typeface="Source Sans Pro"/>
                  <a:cs typeface="Source Sans Pro"/>
                  <a:sym typeface="Source Sans Pro"/>
                </a:rPr>
                <a:t>Serverless computing leverages Function-as-a-Service (FaaS), where small, stateless functions are executed in response to events such as HTTP requests, database updates, or file uploads. The cloud provider dynamically allocates compute resources, managing scaling, fault tolerance, and monitoring.</a:t>
              </a:r>
            </a:p>
          </p:txBody>
        </p:sp>
      </p:grpSp>
      <p:grpSp>
        <p:nvGrpSpPr>
          <p:cNvPr name="Group 15" id="15"/>
          <p:cNvGrpSpPr/>
          <p:nvPr/>
        </p:nvGrpSpPr>
        <p:grpSpPr>
          <a:xfrm rot="0">
            <a:off x="812006" y="4097388"/>
            <a:ext cx="9805988" cy="1113533"/>
            <a:chOff x="0" y="0"/>
            <a:chExt cx="13074650" cy="1484710"/>
          </a:xfrm>
        </p:grpSpPr>
        <p:sp>
          <p:nvSpPr>
            <p:cNvPr name="Freeform 16" id="16"/>
            <p:cNvSpPr/>
            <p:nvPr/>
          </p:nvSpPr>
          <p:spPr>
            <a:xfrm flipH="false" flipV="false" rot="0">
              <a:off x="0" y="0"/>
              <a:ext cx="13074650" cy="1484710"/>
            </a:xfrm>
            <a:custGeom>
              <a:avLst/>
              <a:gdLst/>
              <a:ahLst/>
              <a:cxnLst/>
              <a:rect r="r" b="b" t="t" l="l"/>
              <a:pathLst>
                <a:path h="1484710" w="13074650">
                  <a:moveTo>
                    <a:pt x="0" y="0"/>
                  </a:moveTo>
                  <a:lnTo>
                    <a:pt x="13074650" y="0"/>
                  </a:lnTo>
                  <a:lnTo>
                    <a:pt x="13074650" y="1484710"/>
                  </a:lnTo>
                  <a:lnTo>
                    <a:pt x="0" y="1484710"/>
                  </a:lnTo>
                  <a:close/>
                </a:path>
              </a:pathLst>
            </a:custGeom>
            <a:solidFill>
              <a:srgbClr val="000000">
                <a:alpha val="0"/>
              </a:srgbClr>
            </a:solidFill>
          </p:spPr>
        </p:sp>
        <p:sp>
          <p:nvSpPr>
            <p:cNvPr name="TextBox 17" id="17"/>
            <p:cNvSpPr txBox="true"/>
            <p:nvPr/>
          </p:nvSpPr>
          <p:spPr>
            <a:xfrm>
              <a:off x="0" y="-76200"/>
              <a:ext cx="13074650" cy="1560910"/>
            </a:xfrm>
            <a:prstGeom prst="rect">
              <a:avLst/>
            </a:prstGeom>
          </p:spPr>
          <p:txBody>
            <a:bodyPr anchor="t" rtlCol="false" tIns="0" lIns="0" bIns="0" rIns="0"/>
            <a:lstStyle/>
            <a:p>
              <a:pPr algn="l">
                <a:lnSpc>
                  <a:spcPts val="2875"/>
                </a:lnSpc>
              </a:pPr>
              <a:r>
                <a:rPr lang="en-US" sz="1812">
                  <a:solidFill>
                    <a:srgbClr val="D6E5EF"/>
                  </a:solidFill>
                  <a:latin typeface="Source Sans Pro"/>
                  <a:ea typeface="Source Sans Pro"/>
                  <a:cs typeface="Source Sans Pro"/>
                  <a:sym typeface="Source Sans Pro"/>
                </a:rPr>
                <a:t>This abstraction empowers developers to focus on code logic rather than infrastructure management. It is important to remember that the cloud provider is responsible for managing every aspect of the underlying system.</a:t>
              </a:r>
            </a:p>
          </p:txBody>
        </p:sp>
      </p:grpSp>
      <p:sp>
        <p:nvSpPr>
          <p:cNvPr name="Freeform 18" id="18" descr="preencoded.png"/>
          <p:cNvSpPr/>
          <p:nvPr/>
        </p:nvSpPr>
        <p:spPr>
          <a:xfrm flipH="false" flipV="false" rot="0">
            <a:off x="812006" y="5471815"/>
            <a:ext cx="1159966" cy="1391990"/>
          </a:xfrm>
          <a:custGeom>
            <a:avLst/>
            <a:gdLst/>
            <a:ahLst/>
            <a:cxnLst/>
            <a:rect r="r" b="b" t="t" l="l"/>
            <a:pathLst>
              <a:path h="1391990" w="1159966">
                <a:moveTo>
                  <a:pt x="0" y="0"/>
                </a:moveTo>
                <a:lnTo>
                  <a:pt x="1159966" y="0"/>
                </a:lnTo>
                <a:lnTo>
                  <a:pt x="1159966" y="1391990"/>
                </a:lnTo>
                <a:lnTo>
                  <a:pt x="0" y="1391990"/>
                </a:lnTo>
                <a:lnTo>
                  <a:pt x="0" y="0"/>
                </a:lnTo>
                <a:close/>
              </a:path>
            </a:pathLst>
          </a:custGeom>
          <a:blipFill>
            <a:blip r:embed="rId6"/>
            <a:stretch>
              <a:fillRect l="-138" t="0" r="-138" b="0"/>
            </a:stretch>
          </a:blipFill>
        </p:spPr>
      </p:sp>
      <p:grpSp>
        <p:nvGrpSpPr>
          <p:cNvPr name="Group 19" id="19"/>
          <p:cNvGrpSpPr/>
          <p:nvPr/>
        </p:nvGrpSpPr>
        <p:grpSpPr>
          <a:xfrm rot="0">
            <a:off x="2319932" y="5703689"/>
            <a:ext cx="2729508" cy="341114"/>
            <a:chOff x="0" y="0"/>
            <a:chExt cx="3639343" cy="454818"/>
          </a:xfrm>
        </p:grpSpPr>
        <p:sp>
          <p:nvSpPr>
            <p:cNvPr name="Freeform 20" id="20"/>
            <p:cNvSpPr/>
            <p:nvPr/>
          </p:nvSpPr>
          <p:spPr>
            <a:xfrm flipH="false" flipV="false" rot="0">
              <a:off x="0" y="0"/>
              <a:ext cx="3639343" cy="454818"/>
            </a:xfrm>
            <a:custGeom>
              <a:avLst/>
              <a:gdLst/>
              <a:ahLst/>
              <a:cxnLst/>
              <a:rect r="r" b="b" t="t" l="l"/>
              <a:pathLst>
                <a:path h="454818" w="3639343">
                  <a:moveTo>
                    <a:pt x="0" y="0"/>
                  </a:moveTo>
                  <a:lnTo>
                    <a:pt x="3639343" y="0"/>
                  </a:lnTo>
                  <a:lnTo>
                    <a:pt x="3639343" y="454818"/>
                  </a:lnTo>
                  <a:lnTo>
                    <a:pt x="0" y="454818"/>
                  </a:lnTo>
                  <a:close/>
                </a:path>
              </a:pathLst>
            </a:custGeom>
            <a:solidFill>
              <a:srgbClr val="000000">
                <a:alpha val="0"/>
              </a:srgbClr>
            </a:solidFill>
          </p:spPr>
        </p:sp>
        <p:sp>
          <p:nvSpPr>
            <p:cNvPr name="TextBox 21" id="21"/>
            <p:cNvSpPr txBox="true"/>
            <p:nvPr/>
          </p:nvSpPr>
          <p:spPr>
            <a:xfrm>
              <a:off x="0" y="-9525"/>
              <a:ext cx="3639343" cy="464343"/>
            </a:xfrm>
            <a:prstGeom prst="rect">
              <a:avLst/>
            </a:prstGeom>
          </p:spPr>
          <p:txBody>
            <a:bodyPr anchor="t" rtlCol="false" tIns="0" lIns="0" bIns="0" rIns="0"/>
            <a:lstStyle/>
            <a:p>
              <a:pPr algn="l">
                <a:lnSpc>
                  <a:spcPts val="2625"/>
                </a:lnSpc>
              </a:pPr>
              <a:r>
                <a:rPr lang="en-US" sz="2125">
                  <a:solidFill>
                    <a:srgbClr val="D6E5EF"/>
                  </a:solidFill>
                  <a:latin typeface="Lora"/>
                  <a:ea typeface="Lora"/>
                  <a:cs typeface="Lora"/>
                  <a:sym typeface="Lora"/>
                </a:rPr>
                <a:t>Event Trigger</a:t>
              </a:r>
            </a:p>
          </p:txBody>
        </p:sp>
      </p:grpSp>
      <p:grpSp>
        <p:nvGrpSpPr>
          <p:cNvPr name="Group 22" id="22"/>
          <p:cNvGrpSpPr/>
          <p:nvPr/>
        </p:nvGrpSpPr>
        <p:grpSpPr>
          <a:xfrm rot="0">
            <a:off x="2319932" y="6183958"/>
            <a:ext cx="8298061" cy="371177"/>
            <a:chOff x="0" y="0"/>
            <a:chExt cx="11064082" cy="494903"/>
          </a:xfrm>
        </p:grpSpPr>
        <p:sp>
          <p:nvSpPr>
            <p:cNvPr name="Freeform 23" id="23"/>
            <p:cNvSpPr/>
            <p:nvPr/>
          </p:nvSpPr>
          <p:spPr>
            <a:xfrm flipH="false" flipV="false" rot="0">
              <a:off x="0" y="0"/>
              <a:ext cx="11064082" cy="494903"/>
            </a:xfrm>
            <a:custGeom>
              <a:avLst/>
              <a:gdLst/>
              <a:ahLst/>
              <a:cxnLst/>
              <a:rect r="r" b="b" t="t" l="l"/>
              <a:pathLst>
                <a:path h="494903" w="11064082">
                  <a:moveTo>
                    <a:pt x="0" y="0"/>
                  </a:moveTo>
                  <a:lnTo>
                    <a:pt x="11064082" y="0"/>
                  </a:lnTo>
                  <a:lnTo>
                    <a:pt x="11064082" y="494903"/>
                  </a:lnTo>
                  <a:lnTo>
                    <a:pt x="0" y="494903"/>
                  </a:lnTo>
                  <a:close/>
                </a:path>
              </a:pathLst>
            </a:custGeom>
            <a:solidFill>
              <a:srgbClr val="000000">
                <a:alpha val="0"/>
              </a:srgbClr>
            </a:solidFill>
          </p:spPr>
        </p:sp>
        <p:sp>
          <p:nvSpPr>
            <p:cNvPr name="TextBox 24" id="24"/>
            <p:cNvSpPr txBox="true"/>
            <p:nvPr/>
          </p:nvSpPr>
          <p:spPr>
            <a:xfrm>
              <a:off x="0" y="-76200"/>
              <a:ext cx="11064082" cy="571103"/>
            </a:xfrm>
            <a:prstGeom prst="rect">
              <a:avLst/>
            </a:prstGeom>
          </p:spPr>
          <p:txBody>
            <a:bodyPr anchor="t" rtlCol="false" tIns="0" lIns="0" bIns="0" rIns="0"/>
            <a:lstStyle/>
            <a:p>
              <a:pPr algn="l">
                <a:lnSpc>
                  <a:spcPts val="2875"/>
                </a:lnSpc>
              </a:pPr>
              <a:r>
                <a:rPr lang="en-US" sz="1812">
                  <a:solidFill>
                    <a:srgbClr val="D6E5EF"/>
                  </a:solidFill>
                  <a:latin typeface="Source Sans Pro"/>
                  <a:ea typeface="Source Sans Pro"/>
                  <a:cs typeface="Source Sans Pro"/>
                  <a:sym typeface="Source Sans Pro"/>
                </a:rPr>
                <a:t>Starts function execution</a:t>
              </a:r>
            </a:p>
          </p:txBody>
        </p:sp>
      </p:grpSp>
      <p:sp>
        <p:nvSpPr>
          <p:cNvPr name="Freeform 25" id="25" descr="preencoded.png"/>
          <p:cNvSpPr/>
          <p:nvPr/>
        </p:nvSpPr>
        <p:spPr>
          <a:xfrm flipH="false" flipV="false" rot="0">
            <a:off x="812006" y="6863804"/>
            <a:ext cx="1159966" cy="1391990"/>
          </a:xfrm>
          <a:custGeom>
            <a:avLst/>
            <a:gdLst/>
            <a:ahLst/>
            <a:cxnLst/>
            <a:rect r="r" b="b" t="t" l="l"/>
            <a:pathLst>
              <a:path h="1391990" w="1159966">
                <a:moveTo>
                  <a:pt x="0" y="0"/>
                </a:moveTo>
                <a:lnTo>
                  <a:pt x="1159966" y="0"/>
                </a:lnTo>
                <a:lnTo>
                  <a:pt x="1159966" y="1391990"/>
                </a:lnTo>
                <a:lnTo>
                  <a:pt x="0" y="1391990"/>
                </a:lnTo>
                <a:lnTo>
                  <a:pt x="0" y="0"/>
                </a:lnTo>
                <a:close/>
              </a:path>
            </a:pathLst>
          </a:custGeom>
          <a:blipFill>
            <a:blip r:embed="rId7"/>
            <a:stretch>
              <a:fillRect l="-138" t="0" r="-138" b="0"/>
            </a:stretch>
          </a:blipFill>
        </p:spPr>
      </p:sp>
      <p:grpSp>
        <p:nvGrpSpPr>
          <p:cNvPr name="Group 26" id="26"/>
          <p:cNvGrpSpPr/>
          <p:nvPr/>
        </p:nvGrpSpPr>
        <p:grpSpPr>
          <a:xfrm rot="0">
            <a:off x="2319932" y="7095679"/>
            <a:ext cx="2729508" cy="341114"/>
            <a:chOff x="0" y="0"/>
            <a:chExt cx="3639343" cy="454818"/>
          </a:xfrm>
        </p:grpSpPr>
        <p:sp>
          <p:nvSpPr>
            <p:cNvPr name="Freeform 27" id="27"/>
            <p:cNvSpPr/>
            <p:nvPr/>
          </p:nvSpPr>
          <p:spPr>
            <a:xfrm flipH="false" flipV="false" rot="0">
              <a:off x="0" y="0"/>
              <a:ext cx="3639343" cy="454818"/>
            </a:xfrm>
            <a:custGeom>
              <a:avLst/>
              <a:gdLst/>
              <a:ahLst/>
              <a:cxnLst/>
              <a:rect r="r" b="b" t="t" l="l"/>
              <a:pathLst>
                <a:path h="454818" w="3639343">
                  <a:moveTo>
                    <a:pt x="0" y="0"/>
                  </a:moveTo>
                  <a:lnTo>
                    <a:pt x="3639343" y="0"/>
                  </a:lnTo>
                  <a:lnTo>
                    <a:pt x="3639343" y="454818"/>
                  </a:lnTo>
                  <a:lnTo>
                    <a:pt x="0" y="454818"/>
                  </a:lnTo>
                  <a:close/>
                </a:path>
              </a:pathLst>
            </a:custGeom>
            <a:solidFill>
              <a:srgbClr val="000000">
                <a:alpha val="0"/>
              </a:srgbClr>
            </a:solidFill>
          </p:spPr>
        </p:sp>
        <p:sp>
          <p:nvSpPr>
            <p:cNvPr name="TextBox 28" id="28"/>
            <p:cNvSpPr txBox="true"/>
            <p:nvPr/>
          </p:nvSpPr>
          <p:spPr>
            <a:xfrm>
              <a:off x="0" y="-9525"/>
              <a:ext cx="3639343" cy="464343"/>
            </a:xfrm>
            <a:prstGeom prst="rect">
              <a:avLst/>
            </a:prstGeom>
          </p:spPr>
          <p:txBody>
            <a:bodyPr anchor="t" rtlCol="false" tIns="0" lIns="0" bIns="0" rIns="0"/>
            <a:lstStyle/>
            <a:p>
              <a:pPr algn="l">
                <a:lnSpc>
                  <a:spcPts val="2625"/>
                </a:lnSpc>
              </a:pPr>
              <a:r>
                <a:rPr lang="en-US" sz="2125">
                  <a:solidFill>
                    <a:srgbClr val="D6E5EF"/>
                  </a:solidFill>
                  <a:latin typeface="Lora"/>
                  <a:ea typeface="Lora"/>
                  <a:cs typeface="Lora"/>
                  <a:sym typeface="Lora"/>
                </a:rPr>
                <a:t>Resource Allocation</a:t>
              </a:r>
            </a:p>
          </p:txBody>
        </p:sp>
      </p:grpSp>
      <p:grpSp>
        <p:nvGrpSpPr>
          <p:cNvPr name="Group 29" id="29"/>
          <p:cNvGrpSpPr/>
          <p:nvPr/>
        </p:nvGrpSpPr>
        <p:grpSpPr>
          <a:xfrm rot="0">
            <a:off x="2319932" y="7575947"/>
            <a:ext cx="8298061" cy="371178"/>
            <a:chOff x="0" y="0"/>
            <a:chExt cx="11064082" cy="494903"/>
          </a:xfrm>
        </p:grpSpPr>
        <p:sp>
          <p:nvSpPr>
            <p:cNvPr name="Freeform 30" id="30"/>
            <p:cNvSpPr/>
            <p:nvPr/>
          </p:nvSpPr>
          <p:spPr>
            <a:xfrm flipH="false" flipV="false" rot="0">
              <a:off x="0" y="0"/>
              <a:ext cx="11064082" cy="494903"/>
            </a:xfrm>
            <a:custGeom>
              <a:avLst/>
              <a:gdLst/>
              <a:ahLst/>
              <a:cxnLst/>
              <a:rect r="r" b="b" t="t" l="l"/>
              <a:pathLst>
                <a:path h="494903" w="11064082">
                  <a:moveTo>
                    <a:pt x="0" y="0"/>
                  </a:moveTo>
                  <a:lnTo>
                    <a:pt x="11064082" y="0"/>
                  </a:lnTo>
                  <a:lnTo>
                    <a:pt x="11064082" y="494903"/>
                  </a:lnTo>
                  <a:lnTo>
                    <a:pt x="0" y="494903"/>
                  </a:lnTo>
                  <a:close/>
                </a:path>
              </a:pathLst>
            </a:custGeom>
            <a:solidFill>
              <a:srgbClr val="000000">
                <a:alpha val="0"/>
              </a:srgbClr>
            </a:solidFill>
          </p:spPr>
        </p:sp>
        <p:sp>
          <p:nvSpPr>
            <p:cNvPr name="TextBox 31" id="31"/>
            <p:cNvSpPr txBox="true"/>
            <p:nvPr/>
          </p:nvSpPr>
          <p:spPr>
            <a:xfrm>
              <a:off x="0" y="-76200"/>
              <a:ext cx="11064082" cy="571103"/>
            </a:xfrm>
            <a:prstGeom prst="rect">
              <a:avLst/>
            </a:prstGeom>
          </p:spPr>
          <p:txBody>
            <a:bodyPr anchor="t" rtlCol="false" tIns="0" lIns="0" bIns="0" rIns="0"/>
            <a:lstStyle/>
            <a:p>
              <a:pPr algn="l">
                <a:lnSpc>
                  <a:spcPts val="2875"/>
                </a:lnSpc>
              </a:pPr>
              <a:r>
                <a:rPr lang="en-US" sz="1812">
                  <a:solidFill>
                    <a:srgbClr val="D6E5EF"/>
                  </a:solidFill>
                  <a:latin typeface="Source Sans Pro"/>
                  <a:ea typeface="Source Sans Pro"/>
                  <a:cs typeface="Source Sans Pro"/>
                  <a:sym typeface="Source Sans Pro"/>
                </a:rPr>
                <a:t>Cloud provider assigns resources</a:t>
              </a:r>
            </a:p>
          </p:txBody>
        </p:sp>
      </p:grpSp>
      <p:sp>
        <p:nvSpPr>
          <p:cNvPr name="Freeform 32" id="32" descr="preencoded.png"/>
          <p:cNvSpPr/>
          <p:nvPr/>
        </p:nvSpPr>
        <p:spPr>
          <a:xfrm flipH="false" flipV="false" rot="0">
            <a:off x="812006" y="8255794"/>
            <a:ext cx="1159966" cy="1391990"/>
          </a:xfrm>
          <a:custGeom>
            <a:avLst/>
            <a:gdLst/>
            <a:ahLst/>
            <a:cxnLst/>
            <a:rect r="r" b="b" t="t" l="l"/>
            <a:pathLst>
              <a:path h="1391990" w="1159966">
                <a:moveTo>
                  <a:pt x="0" y="0"/>
                </a:moveTo>
                <a:lnTo>
                  <a:pt x="1159966" y="0"/>
                </a:lnTo>
                <a:lnTo>
                  <a:pt x="1159966" y="1391990"/>
                </a:lnTo>
                <a:lnTo>
                  <a:pt x="0" y="1391990"/>
                </a:lnTo>
                <a:lnTo>
                  <a:pt x="0" y="0"/>
                </a:lnTo>
                <a:close/>
              </a:path>
            </a:pathLst>
          </a:custGeom>
          <a:blipFill>
            <a:blip r:embed="rId8"/>
            <a:stretch>
              <a:fillRect l="-138" t="0" r="-138" b="0"/>
            </a:stretch>
          </a:blipFill>
        </p:spPr>
      </p:sp>
      <p:grpSp>
        <p:nvGrpSpPr>
          <p:cNvPr name="Group 33" id="33"/>
          <p:cNvGrpSpPr/>
          <p:nvPr/>
        </p:nvGrpSpPr>
        <p:grpSpPr>
          <a:xfrm rot="0">
            <a:off x="2319932" y="8487667"/>
            <a:ext cx="2729508" cy="341114"/>
            <a:chOff x="0" y="0"/>
            <a:chExt cx="3639343" cy="454818"/>
          </a:xfrm>
        </p:grpSpPr>
        <p:sp>
          <p:nvSpPr>
            <p:cNvPr name="Freeform 34" id="34"/>
            <p:cNvSpPr/>
            <p:nvPr/>
          </p:nvSpPr>
          <p:spPr>
            <a:xfrm flipH="false" flipV="false" rot="0">
              <a:off x="0" y="0"/>
              <a:ext cx="3639343" cy="454818"/>
            </a:xfrm>
            <a:custGeom>
              <a:avLst/>
              <a:gdLst/>
              <a:ahLst/>
              <a:cxnLst/>
              <a:rect r="r" b="b" t="t" l="l"/>
              <a:pathLst>
                <a:path h="454818" w="3639343">
                  <a:moveTo>
                    <a:pt x="0" y="0"/>
                  </a:moveTo>
                  <a:lnTo>
                    <a:pt x="3639343" y="0"/>
                  </a:lnTo>
                  <a:lnTo>
                    <a:pt x="3639343" y="454818"/>
                  </a:lnTo>
                  <a:lnTo>
                    <a:pt x="0" y="454818"/>
                  </a:lnTo>
                  <a:close/>
                </a:path>
              </a:pathLst>
            </a:custGeom>
            <a:solidFill>
              <a:srgbClr val="000000">
                <a:alpha val="0"/>
              </a:srgbClr>
            </a:solidFill>
          </p:spPr>
        </p:sp>
        <p:sp>
          <p:nvSpPr>
            <p:cNvPr name="TextBox 35" id="35"/>
            <p:cNvSpPr txBox="true"/>
            <p:nvPr/>
          </p:nvSpPr>
          <p:spPr>
            <a:xfrm>
              <a:off x="0" y="-9525"/>
              <a:ext cx="3639343" cy="464343"/>
            </a:xfrm>
            <a:prstGeom prst="rect">
              <a:avLst/>
            </a:prstGeom>
          </p:spPr>
          <p:txBody>
            <a:bodyPr anchor="t" rtlCol="false" tIns="0" lIns="0" bIns="0" rIns="0"/>
            <a:lstStyle/>
            <a:p>
              <a:pPr algn="l">
                <a:lnSpc>
                  <a:spcPts val="2625"/>
                </a:lnSpc>
              </a:pPr>
              <a:r>
                <a:rPr lang="en-US" sz="2125">
                  <a:solidFill>
                    <a:srgbClr val="D6E5EF"/>
                  </a:solidFill>
                  <a:latin typeface="Lora"/>
                  <a:ea typeface="Lora"/>
                  <a:cs typeface="Lora"/>
                  <a:sym typeface="Lora"/>
                </a:rPr>
                <a:t>Function Execution</a:t>
              </a:r>
            </a:p>
          </p:txBody>
        </p:sp>
      </p:grpSp>
      <p:grpSp>
        <p:nvGrpSpPr>
          <p:cNvPr name="Group 36" id="36"/>
          <p:cNvGrpSpPr/>
          <p:nvPr/>
        </p:nvGrpSpPr>
        <p:grpSpPr>
          <a:xfrm rot="0">
            <a:off x="2319932" y="8967936"/>
            <a:ext cx="8298061" cy="371178"/>
            <a:chOff x="0" y="0"/>
            <a:chExt cx="11064082" cy="494903"/>
          </a:xfrm>
        </p:grpSpPr>
        <p:sp>
          <p:nvSpPr>
            <p:cNvPr name="Freeform 37" id="37"/>
            <p:cNvSpPr/>
            <p:nvPr/>
          </p:nvSpPr>
          <p:spPr>
            <a:xfrm flipH="false" flipV="false" rot="0">
              <a:off x="0" y="0"/>
              <a:ext cx="11064082" cy="494903"/>
            </a:xfrm>
            <a:custGeom>
              <a:avLst/>
              <a:gdLst/>
              <a:ahLst/>
              <a:cxnLst/>
              <a:rect r="r" b="b" t="t" l="l"/>
              <a:pathLst>
                <a:path h="494903" w="11064082">
                  <a:moveTo>
                    <a:pt x="0" y="0"/>
                  </a:moveTo>
                  <a:lnTo>
                    <a:pt x="11064082" y="0"/>
                  </a:lnTo>
                  <a:lnTo>
                    <a:pt x="11064082" y="494903"/>
                  </a:lnTo>
                  <a:lnTo>
                    <a:pt x="0" y="494903"/>
                  </a:lnTo>
                  <a:close/>
                </a:path>
              </a:pathLst>
            </a:custGeom>
            <a:solidFill>
              <a:srgbClr val="000000">
                <a:alpha val="0"/>
              </a:srgbClr>
            </a:solidFill>
          </p:spPr>
        </p:sp>
        <p:sp>
          <p:nvSpPr>
            <p:cNvPr name="TextBox 38" id="38"/>
            <p:cNvSpPr txBox="true"/>
            <p:nvPr/>
          </p:nvSpPr>
          <p:spPr>
            <a:xfrm>
              <a:off x="0" y="-76200"/>
              <a:ext cx="11064082" cy="571103"/>
            </a:xfrm>
            <a:prstGeom prst="rect">
              <a:avLst/>
            </a:prstGeom>
          </p:spPr>
          <p:txBody>
            <a:bodyPr anchor="t" rtlCol="false" tIns="0" lIns="0" bIns="0" rIns="0"/>
            <a:lstStyle/>
            <a:p>
              <a:pPr algn="l">
                <a:lnSpc>
                  <a:spcPts val="2875"/>
                </a:lnSpc>
              </a:pPr>
              <a:r>
                <a:rPr lang="en-US" sz="1812">
                  <a:solidFill>
                    <a:srgbClr val="D6E5EF"/>
                  </a:solidFill>
                  <a:latin typeface="Source Sans Pro"/>
                  <a:ea typeface="Source Sans Pro"/>
                  <a:cs typeface="Source Sans Pro"/>
                  <a:sym typeface="Source Sans Pro"/>
                </a:rPr>
                <a:t>Processes and sends output</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948929" y="864245"/>
            <a:ext cx="15156061" cy="797421"/>
            <a:chOff x="0" y="0"/>
            <a:chExt cx="20208082" cy="1063228"/>
          </a:xfrm>
        </p:grpSpPr>
        <p:sp>
          <p:nvSpPr>
            <p:cNvPr name="Freeform 7" id="7"/>
            <p:cNvSpPr/>
            <p:nvPr/>
          </p:nvSpPr>
          <p:spPr>
            <a:xfrm flipH="false" flipV="false" rot="0">
              <a:off x="0" y="0"/>
              <a:ext cx="20208081" cy="1063228"/>
            </a:xfrm>
            <a:custGeom>
              <a:avLst/>
              <a:gdLst/>
              <a:ahLst/>
              <a:cxnLst/>
              <a:rect r="r" b="b" t="t" l="l"/>
              <a:pathLst>
                <a:path h="1063228" w="20208081">
                  <a:moveTo>
                    <a:pt x="0" y="0"/>
                  </a:moveTo>
                  <a:lnTo>
                    <a:pt x="20208081" y="0"/>
                  </a:lnTo>
                  <a:lnTo>
                    <a:pt x="20208081" y="1063228"/>
                  </a:lnTo>
                  <a:lnTo>
                    <a:pt x="0" y="1063228"/>
                  </a:lnTo>
                  <a:close/>
                </a:path>
              </a:pathLst>
            </a:custGeom>
            <a:solidFill>
              <a:srgbClr val="000000">
                <a:alpha val="0"/>
              </a:srgbClr>
            </a:solidFill>
          </p:spPr>
        </p:sp>
        <p:sp>
          <p:nvSpPr>
            <p:cNvPr name="TextBox 8" id="8"/>
            <p:cNvSpPr txBox="true"/>
            <p:nvPr/>
          </p:nvSpPr>
          <p:spPr>
            <a:xfrm>
              <a:off x="0" y="-19050"/>
              <a:ext cx="20208082" cy="1082278"/>
            </a:xfrm>
            <a:prstGeom prst="rect">
              <a:avLst/>
            </a:prstGeom>
          </p:spPr>
          <p:txBody>
            <a:bodyPr anchor="t" rtlCol="false" tIns="0" lIns="0" bIns="0" rIns="0"/>
            <a:lstStyle/>
            <a:p>
              <a:pPr algn="l">
                <a:lnSpc>
                  <a:spcPts val="6249"/>
                </a:lnSpc>
              </a:pPr>
              <a:r>
                <a:rPr lang="en-US" sz="4999">
                  <a:solidFill>
                    <a:srgbClr val="F98AC7"/>
                  </a:solidFill>
                  <a:latin typeface="Lora"/>
                  <a:ea typeface="Lora"/>
                  <a:cs typeface="Lora"/>
                  <a:sym typeface="Lora"/>
                </a:rPr>
                <a:t>The Rise of Serverless: An Evolutionary Perspective</a:t>
              </a:r>
            </a:p>
          </p:txBody>
        </p:sp>
      </p:grpSp>
      <p:grpSp>
        <p:nvGrpSpPr>
          <p:cNvPr name="Group 9" id="9"/>
          <p:cNvGrpSpPr/>
          <p:nvPr/>
        </p:nvGrpSpPr>
        <p:grpSpPr>
          <a:xfrm rot="0">
            <a:off x="948929" y="2068265"/>
            <a:ext cx="16390144" cy="1301502"/>
            <a:chOff x="0" y="0"/>
            <a:chExt cx="21853525" cy="1735337"/>
          </a:xfrm>
        </p:grpSpPr>
        <p:sp>
          <p:nvSpPr>
            <p:cNvPr name="Freeform 10" id="10"/>
            <p:cNvSpPr/>
            <p:nvPr/>
          </p:nvSpPr>
          <p:spPr>
            <a:xfrm flipH="false" flipV="false" rot="0">
              <a:off x="0" y="0"/>
              <a:ext cx="21853525" cy="1735337"/>
            </a:xfrm>
            <a:custGeom>
              <a:avLst/>
              <a:gdLst/>
              <a:ahLst/>
              <a:cxnLst/>
              <a:rect r="r" b="b" t="t" l="l"/>
              <a:pathLst>
                <a:path h="1735337" w="21853525">
                  <a:moveTo>
                    <a:pt x="0" y="0"/>
                  </a:moveTo>
                  <a:lnTo>
                    <a:pt x="21853525" y="0"/>
                  </a:lnTo>
                  <a:lnTo>
                    <a:pt x="21853525" y="1735337"/>
                  </a:lnTo>
                  <a:lnTo>
                    <a:pt x="0" y="1735337"/>
                  </a:lnTo>
                  <a:close/>
                </a:path>
              </a:pathLst>
            </a:custGeom>
            <a:solidFill>
              <a:srgbClr val="000000">
                <a:alpha val="0"/>
              </a:srgbClr>
            </a:solidFill>
          </p:spPr>
        </p:sp>
        <p:sp>
          <p:nvSpPr>
            <p:cNvPr name="TextBox 11" id="11"/>
            <p:cNvSpPr txBox="true"/>
            <p:nvPr/>
          </p:nvSpPr>
          <p:spPr>
            <a:xfrm>
              <a:off x="0" y="-85725"/>
              <a:ext cx="21853525" cy="1821062"/>
            </a:xfrm>
            <a:prstGeom prst="rect">
              <a:avLst/>
            </a:prstGeom>
          </p:spPr>
          <p:txBody>
            <a:bodyPr anchor="t" rtlCol="false" tIns="0" lIns="0" bIns="0" rIns="0"/>
            <a:lstStyle/>
            <a:p>
              <a:pPr algn="l">
                <a:lnSpc>
                  <a:spcPts val="3374"/>
                </a:lnSpc>
              </a:pPr>
              <a:r>
                <a:rPr lang="en-US" sz="2125">
                  <a:solidFill>
                    <a:srgbClr val="D6E5EF"/>
                  </a:solidFill>
                  <a:latin typeface="Source Sans Pro"/>
                  <a:ea typeface="Source Sans Pro"/>
                  <a:cs typeface="Source Sans Pro"/>
                  <a:sym typeface="Source Sans Pro"/>
                </a:rPr>
                <a:t>The journey to serverless computing has been a gradual progression. It started with monolithic applications, which gave way to virtual machines (VMs), offering better resource utilization and isolation. Containers further improved efficiency and portability, paving the way for serverless computing.</a:t>
              </a:r>
            </a:p>
          </p:txBody>
        </p:sp>
      </p:grpSp>
      <p:grpSp>
        <p:nvGrpSpPr>
          <p:cNvPr name="Group 12" id="12"/>
          <p:cNvGrpSpPr/>
          <p:nvPr/>
        </p:nvGrpSpPr>
        <p:grpSpPr>
          <a:xfrm rot="0">
            <a:off x="948929" y="3674715"/>
            <a:ext cx="16390144" cy="867668"/>
            <a:chOff x="0" y="0"/>
            <a:chExt cx="21853525" cy="1156890"/>
          </a:xfrm>
        </p:grpSpPr>
        <p:sp>
          <p:nvSpPr>
            <p:cNvPr name="Freeform 13" id="13"/>
            <p:cNvSpPr/>
            <p:nvPr/>
          </p:nvSpPr>
          <p:spPr>
            <a:xfrm flipH="false" flipV="false" rot="0">
              <a:off x="0" y="0"/>
              <a:ext cx="21853525" cy="1156890"/>
            </a:xfrm>
            <a:custGeom>
              <a:avLst/>
              <a:gdLst/>
              <a:ahLst/>
              <a:cxnLst/>
              <a:rect r="r" b="b" t="t" l="l"/>
              <a:pathLst>
                <a:path h="1156890" w="21853525">
                  <a:moveTo>
                    <a:pt x="0" y="0"/>
                  </a:moveTo>
                  <a:lnTo>
                    <a:pt x="21853525" y="0"/>
                  </a:lnTo>
                  <a:lnTo>
                    <a:pt x="21853525" y="1156890"/>
                  </a:lnTo>
                  <a:lnTo>
                    <a:pt x="0" y="1156890"/>
                  </a:lnTo>
                  <a:close/>
                </a:path>
              </a:pathLst>
            </a:custGeom>
            <a:solidFill>
              <a:srgbClr val="000000">
                <a:alpha val="0"/>
              </a:srgbClr>
            </a:solidFill>
          </p:spPr>
        </p:sp>
        <p:sp>
          <p:nvSpPr>
            <p:cNvPr name="TextBox 14" id="14"/>
            <p:cNvSpPr txBox="true"/>
            <p:nvPr/>
          </p:nvSpPr>
          <p:spPr>
            <a:xfrm>
              <a:off x="0" y="-85725"/>
              <a:ext cx="21853525" cy="1242615"/>
            </a:xfrm>
            <a:prstGeom prst="rect">
              <a:avLst/>
            </a:prstGeom>
          </p:spPr>
          <p:txBody>
            <a:bodyPr anchor="t" rtlCol="false" tIns="0" lIns="0" bIns="0" rIns="0"/>
            <a:lstStyle/>
            <a:p>
              <a:pPr algn="l">
                <a:lnSpc>
                  <a:spcPts val="3374"/>
                </a:lnSpc>
              </a:pPr>
              <a:r>
                <a:rPr lang="en-US" sz="2125">
                  <a:solidFill>
                    <a:srgbClr val="D6E5EF"/>
                  </a:solidFill>
                  <a:latin typeface="Source Sans Pro"/>
                  <a:ea typeface="Source Sans Pro"/>
                  <a:cs typeface="Source Sans Pro"/>
                  <a:sym typeface="Source Sans Pro"/>
                </a:rPr>
                <a:t>Significant milestones include the introduction of </a:t>
              </a:r>
              <a:r>
                <a:rPr lang="en-US" sz="2125" b="true">
                  <a:solidFill>
                    <a:srgbClr val="D8AFF8"/>
                  </a:solidFill>
                  <a:latin typeface="Source Sans Pro Bold"/>
                  <a:ea typeface="Source Sans Pro Bold"/>
                  <a:cs typeface="Source Sans Pro Bold"/>
                  <a:sym typeface="Source Sans Pro Bold"/>
                </a:rPr>
                <a:t>AWS Lambda in 2014,</a:t>
              </a:r>
              <a:r>
                <a:rPr lang="en-US" sz="2125">
                  <a:solidFill>
                    <a:srgbClr val="D6E5EF"/>
                  </a:solidFill>
                  <a:latin typeface="Source Sans Pro"/>
                  <a:ea typeface="Source Sans Pro"/>
                  <a:cs typeface="Source Sans Pro"/>
                  <a:sym typeface="Source Sans Pro"/>
                </a:rPr>
                <a:t> followed by </a:t>
              </a:r>
              <a:r>
                <a:rPr lang="en-US" sz="2125" b="true">
                  <a:solidFill>
                    <a:srgbClr val="D8AFF8"/>
                  </a:solidFill>
                  <a:latin typeface="Source Sans Pro Bold"/>
                  <a:ea typeface="Source Sans Pro Bold"/>
                  <a:cs typeface="Source Sans Pro Bold"/>
                  <a:sym typeface="Source Sans Pro Bold"/>
                </a:rPr>
                <a:t>Google Cloud Functions</a:t>
              </a:r>
              <a:r>
                <a:rPr lang="en-US" sz="2125">
                  <a:solidFill>
                    <a:srgbClr val="D6E5EF"/>
                  </a:solidFill>
                  <a:latin typeface="Source Sans Pro"/>
                  <a:ea typeface="Source Sans Pro"/>
                  <a:cs typeface="Source Sans Pro"/>
                  <a:sym typeface="Source Sans Pro"/>
                </a:rPr>
                <a:t> and </a:t>
              </a:r>
              <a:r>
                <a:rPr lang="en-US" sz="2125" b="true">
                  <a:solidFill>
                    <a:srgbClr val="D8AFF8"/>
                  </a:solidFill>
                  <a:latin typeface="Source Sans Pro Bold"/>
                  <a:ea typeface="Source Sans Pro Bold"/>
                  <a:cs typeface="Source Sans Pro Bold"/>
                  <a:sym typeface="Source Sans Pro Bold"/>
                </a:rPr>
                <a:t>Azure Functions in 2016</a:t>
              </a:r>
              <a:r>
                <a:rPr lang="en-US" sz="2125" b="true">
                  <a:solidFill>
                    <a:srgbClr val="D6E5EF"/>
                  </a:solidFill>
                  <a:latin typeface="Source Sans Pro Bold"/>
                  <a:ea typeface="Source Sans Pro Bold"/>
                  <a:cs typeface="Source Sans Pro Bold"/>
                  <a:sym typeface="Source Sans Pro Bold"/>
                </a:rPr>
                <a:t>.</a:t>
              </a:r>
              <a:r>
                <a:rPr lang="en-US" sz="2125">
                  <a:solidFill>
                    <a:srgbClr val="D6E5EF"/>
                  </a:solidFill>
                  <a:latin typeface="Source Sans Pro"/>
                  <a:ea typeface="Source Sans Pro"/>
                  <a:cs typeface="Source Sans Pro"/>
                  <a:sym typeface="Source Sans Pro"/>
                </a:rPr>
                <a:t> Today, serverless is widely adopted in web applications, automation, and real-time data processing.</a:t>
              </a:r>
            </a:p>
          </p:txBody>
        </p:sp>
      </p:grpSp>
      <p:grpSp>
        <p:nvGrpSpPr>
          <p:cNvPr name="Group 15" id="15"/>
          <p:cNvGrpSpPr/>
          <p:nvPr/>
        </p:nvGrpSpPr>
        <p:grpSpPr>
          <a:xfrm rot="0">
            <a:off x="1253877" y="4847332"/>
            <a:ext cx="38100" cy="4575422"/>
            <a:chOff x="0" y="0"/>
            <a:chExt cx="50800" cy="6100563"/>
          </a:xfrm>
        </p:grpSpPr>
        <p:sp>
          <p:nvSpPr>
            <p:cNvPr name="Freeform 16" id="16"/>
            <p:cNvSpPr/>
            <p:nvPr/>
          </p:nvSpPr>
          <p:spPr>
            <a:xfrm flipH="false" flipV="false" rot="0">
              <a:off x="0" y="0"/>
              <a:ext cx="50800" cy="6100572"/>
            </a:xfrm>
            <a:custGeom>
              <a:avLst/>
              <a:gdLst/>
              <a:ahLst/>
              <a:cxnLst/>
              <a:rect r="r" b="b" t="t" l="l"/>
              <a:pathLst>
                <a:path h="6100572" w="50800">
                  <a:moveTo>
                    <a:pt x="0" y="25400"/>
                  </a:moveTo>
                  <a:cubicBezTo>
                    <a:pt x="0" y="11430"/>
                    <a:pt x="11430" y="0"/>
                    <a:pt x="25400" y="0"/>
                  </a:cubicBezTo>
                  <a:cubicBezTo>
                    <a:pt x="39370" y="0"/>
                    <a:pt x="50800" y="11430"/>
                    <a:pt x="50800" y="25400"/>
                  </a:cubicBezTo>
                  <a:lnTo>
                    <a:pt x="50800" y="6075172"/>
                  </a:lnTo>
                  <a:cubicBezTo>
                    <a:pt x="50800" y="6089142"/>
                    <a:pt x="39370" y="6100572"/>
                    <a:pt x="25400" y="6100572"/>
                  </a:cubicBezTo>
                  <a:cubicBezTo>
                    <a:pt x="11430" y="6100572"/>
                    <a:pt x="0" y="6089142"/>
                    <a:pt x="0" y="6075172"/>
                  </a:cubicBezTo>
                  <a:close/>
                </a:path>
              </a:pathLst>
            </a:custGeom>
            <a:solidFill>
              <a:srgbClr val="5D606B"/>
            </a:solidFill>
          </p:spPr>
        </p:sp>
      </p:grpSp>
      <p:grpSp>
        <p:nvGrpSpPr>
          <p:cNvPr name="Group 17" id="17"/>
          <p:cNvGrpSpPr/>
          <p:nvPr/>
        </p:nvGrpSpPr>
        <p:grpSpPr>
          <a:xfrm rot="0">
            <a:off x="1520800" y="5438180"/>
            <a:ext cx="813346" cy="38100"/>
            <a:chOff x="0" y="0"/>
            <a:chExt cx="1084462" cy="50800"/>
          </a:xfrm>
        </p:grpSpPr>
        <p:sp>
          <p:nvSpPr>
            <p:cNvPr name="Freeform 18" id="18"/>
            <p:cNvSpPr/>
            <p:nvPr/>
          </p:nvSpPr>
          <p:spPr>
            <a:xfrm flipH="false" flipV="false" rot="0">
              <a:off x="0" y="0"/>
              <a:ext cx="1084453" cy="50800"/>
            </a:xfrm>
            <a:custGeom>
              <a:avLst/>
              <a:gdLst/>
              <a:ahLst/>
              <a:cxnLst/>
              <a:rect r="r" b="b" t="t" l="l"/>
              <a:pathLst>
                <a:path h="50800" w="1084453">
                  <a:moveTo>
                    <a:pt x="0" y="25400"/>
                  </a:moveTo>
                  <a:cubicBezTo>
                    <a:pt x="0" y="11430"/>
                    <a:pt x="11430" y="0"/>
                    <a:pt x="25400" y="0"/>
                  </a:cubicBezTo>
                  <a:lnTo>
                    <a:pt x="1059053" y="0"/>
                  </a:lnTo>
                  <a:cubicBezTo>
                    <a:pt x="1073023" y="0"/>
                    <a:pt x="1084453" y="11430"/>
                    <a:pt x="1084453" y="25400"/>
                  </a:cubicBezTo>
                  <a:cubicBezTo>
                    <a:pt x="1084453" y="39370"/>
                    <a:pt x="1073023" y="50800"/>
                    <a:pt x="1059053" y="50800"/>
                  </a:cubicBezTo>
                  <a:lnTo>
                    <a:pt x="25400" y="50800"/>
                  </a:lnTo>
                  <a:cubicBezTo>
                    <a:pt x="11430" y="50800"/>
                    <a:pt x="0" y="39370"/>
                    <a:pt x="0" y="25400"/>
                  </a:cubicBezTo>
                  <a:close/>
                </a:path>
              </a:pathLst>
            </a:custGeom>
            <a:solidFill>
              <a:srgbClr val="5D606B"/>
            </a:solidFill>
          </p:spPr>
        </p:sp>
      </p:grpSp>
      <p:grpSp>
        <p:nvGrpSpPr>
          <p:cNvPr name="Group 19" id="19"/>
          <p:cNvGrpSpPr/>
          <p:nvPr/>
        </p:nvGrpSpPr>
        <p:grpSpPr>
          <a:xfrm rot="0">
            <a:off x="948854" y="5152281"/>
            <a:ext cx="610046" cy="610046"/>
            <a:chOff x="0" y="0"/>
            <a:chExt cx="813395" cy="813395"/>
          </a:xfrm>
        </p:grpSpPr>
        <p:sp>
          <p:nvSpPr>
            <p:cNvPr name="Freeform 20" id="20"/>
            <p:cNvSpPr/>
            <p:nvPr/>
          </p:nvSpPr>
          <p:spPr>
            <a:xfrm flipH="false" flipV="false" rot="0">
              <a:off x="0" y="0"/>
              <a:ext cx="813435" cy="813435"/>
            </a:xfrm>
            <a:custGeom>
              <a:avLst/>
              <a:gdLst/>
              <a:ahLst/>
              <a:cxnLst/>
              <a:rect r="r" b="b" t="t" l="l"/>
              <a:pathLst>
                <a:path h="813435" w="813435">
                  <a:moveTo>
                    <a:pt x="0" y="54229"/>
                  </a:moveTo>
                  <a:cubicBezTo>
                    <a:pt x="0" y="24257"/>
                    <a:pt x="24257" y="0"/>
                    <a:pt x="54229" y="0"/>
                  </a:cubicBezTo>
                  <a:lnTo>
                    <a:pt x="759206" y="0"/>
                  </a:lnTo>
                  <a:cubicBezTo>
                    <a:pt x="789178" y="0"/>
                    <a:pt x="813435" y="24257"/>
                    <a:pt x="813435" y="54229"/>
                  </a:cubicBezTo>
                  <a:lnTo>
                    <a:pt x="813435" y="759206"/>
                  </a:lnTo>
                  <a:cubicBezTo>
                    <a:pt x="813435" y="789178"/>
                    <a:pt x="789178" y="813435"/>
                    <a:pt x="759206" y="813435"/>
                  </a:cubicBezTo>
                  <a:lnTo>
                    <a:pt x="54229" y="813435"/>
                  </a:lnTo>
                  <a:cubicBezTo>
                    <a:pt x="24257" y="813435"/>
                    <a:pt x="0" y="789178"/>
                    <a:pt x="0" y="759206"/>
                  </a:cubicBezTo>
                  <a:close/>
                </a:path>
              </a:pathLst>
            </a:custGeom>
            <a:solidFill>
              <a:srgbClr val="444752"/>
            </a:solidFill>
          </p:spPr>
        </p:sp>
      </p:grpSp>
      <p:sp>
        <p:nvSpPr>
          <p:cNvPr name="Freeform 21" id="21" descr="preencoded.png"/>
          <p:cNvSpPr/>
          <p:nvPr/>
        </p:nvSpPr>
        <p:spPr>
          <a:xfrm flipH="false" flipV="false" rot="0">
            <a:off x="1062484" y="5218062"/>
            <a:ext cx="382638" cy="478334"/>
          </a:xfrm>
          <a:custGeom>
            <a:avLst/>
            <a:gdLst/>
            <a:ahLst/>
            <a:cxnLst/>
            <a:rect r="r" b="b" t="t" l="l"/>
            <a:pathLst>
              <a:path h="478334" w="382638">
                <a:moveTo>
                  <a:pt x="0" y="0"/>
                </a:moveTo>
                <a:lnTo>
                  <a:pt x="382637" y="0"/>
                </a:lnTo>
                <a:lnTo>
                  <a:pt x="382637" y="478334"/>
                </a:lnTo>
                <a:lnTo>
                  <a:pt x="0" y="478334"/>
                </a:lnTo>
                <a:lnTo>
                  <a:pt x="0" y="0"/>
                </a:lnTo>
                <a:close/>
              </a:path>
            </a:pathLst>
          </a:custGeom>
          <a:blipFill>
            <a:blip r:embed="rId2"/>
            <a:stretch>
              <a:fillRect l="-3" t="0" r="-3" b="0"/>
            </a:stretch>
          </a:blipFill>
        </p:spPr>
      </p:sp>
      <p:grpSp>
        <p:nvGrpSpPr>
          <p:cNvPr name="Group 22" id="22"/>
          <p:cNvGrpSpPr/>
          <p:nvPr/>
        </p:nvGrpSpPr>
        <p:grpSpPr>
          <a:xfrm rot="0">
            <a:off x="2609552" y="5118347"/>
            <a:ext cx="3189834" cy="578049"/>
            <a:chOff x="0" y="0"/>
            <a:chExt cx="4253112" cy="770732"/>
          </a:xfrm>
        </p:grpSpPr>
        <p:sp>
          <p:nvSpPr>
            <p:cNvPr name="Freeform 23" id="23"/>
            <p:cNvSpPr/>
            <p:nvPr/>
          </p:nvSpPr>
          <p:spPr>
            <a:xfrm flipH="false" flipV="false" rot="0">
              <a:off x="0" y="0"/>
              <a:ext cx="4253112" cy="770732"/>
            </a:xfrm>
            <a:custGeom>
              <a:avLst/>
              <a:gdLst/>
              <a:ahLst/>
              <a:cxnLst/>
              <a:rect r="r" b="b" t="t" l="l"/>
              <a:pathLst>
                <a:path h="770732" w="4253112">
                  <a:moveTo>
                    <a:pt x="0" y="0"/>
                  </a:moveTo>
                  <a:lnTo>
                    <a:pt x="4253112" y="0"/>
                  </a:lnTo>
                  <a:lnTo>
                    <a:pt x="4253112" y="770732"/>
                  </a:lnTo>
                  <a:lnTo>
                    <a:pt x="0" y="770732"/>
                  </a:lnTo>
                  <a:close/>
                </a:path>
              </a:pathLst>
            </a:custGeom>
            <a:solidFill>
              <a:srgbClr val="000000">
                <a:alpha val="0"/>
              </a:srgbClr>
            </a:solidFill>
          </p:spPr>
        </p:sp>
        <p:sp>
          <p:nvSpPr>
            <p:cNvPr name="TextBox 24" id="24"/>
            <p:cNvSpPr txBox="true"/>
            <p:nvPr/>
          </p:nvSpPr>
          <p:spPr>
            <a:xfrm>
              <a:off x="0" y="-19050"/>
              <a:ext cx="4253112" cy="789782"/>
            </a:xfrm>
            <a:prstGeom prst="rect">
              <a:avLst/>
            </a:prstGeom>
          </p:spPr>
          <p:txBody>
            <a:bodyPr anchor="t" rtlCol="false" tIns="0" lIns="0" bIns="0" rIns="0"/>
            <a:lstStyle/>
            <a:p>
              <a:pPr algn="l">
                <a:lnSpc>
                  <a:spcPts val="3124"/>
                </a:lnSpc>
              </a:pPr>
              <a:r>
                <a:rPr lang="en-US" sz="2499">
                  <a:solidFill>
                    <a:srgbClr val="D6E5EF"/>
                  </a:solidFill>
                  <a:latin typeface="Lora"/>
                  <a:ea typeface="Lora"/>
                  <a:cs typeface="Lora"/>
                  <a:sym typeface="Lora"/>
                </a:rPr>
                <a:t>Monolithic Apps</a:t>
              </a:r>
            </a:p>
          </p:txBody>
        </p:sp>
      </p:grpSp>
      <p:grpSp>
        <p:nvGrpSpPr>
          <p:cNvPr name="Group 25" id="25"/>
          <p:cNvGrpSpPr/>
          <p:nvPr/>
        </p:nvGrpSpPr>
        <p:grpSpPr>
          <a:xfrm rot="0">
            <a:off x="1520800" y="6649790"/>
            <a:ext cx="813346" cy="38100"/>
            <a:chOff x="0" y="0"/>
            <a:chExt cx="1084462" cy="50800"/>
          </a:xfrm>
        </p:grpSpPr>
        <p:sp>
          <p:nvSpPr>
            <p:cNvPr name="Freeform 26" id="26"/>
            <p:cNvSpPr/>
            <p:nvPr/>
          </p:nvSpPr>
          <p:spPr>
            <a:xfrm flipH="false" flipV="false" rot="0">
              <a:off x="0" y="0"/>
              <a:ext cx="1084453" cy="50800"/>
            </a:xfrm>
            <a:custGeom>
              <a:avLst/>
              <a:gdLst/>
              <a:ahLst/>
              <a:cxnLst/>
              <a:rect r="r" b="b" t="t" l="l"/>
              <a:pathLst>
                <a:path h="50800" w="1084453">
                  <a:moveTo>
                    <a:pt x="0" y="25400"/>
                  </a:moveTo>
                  <a:cubicBezTo>
                    <a:pt x="0" y="11430"/>
                    <a:pt x="11430" y="0"/>
                    <a:pt x="25400" y="0"/>
                  </a:cubicBezTo>
                  <a:lnTo>
                    <a:pt x="1059053" y="0"/>
                  </a:lnTo>
                  <a:cubicBezTo>
                    <a:pt x="1073023" y="0"/>
                    <a:pt x="1084453" y="11430"/>
                    <a:pt x="1084453" y="25400"/>
                  </a:cubicBezTo>
                  <a:cubicBezTo>
                    <a:pt x="1084453" y="39370"/>
                    <a:pt x="1073023" y="50800"/>
                    <a:pt x="1059053" y="50800"/>
                  </a:cubicBezTo>
                  <a:lnTo>
                    <a:pt x="25400" y="50800"/>
                  </a:lnTo>
                  <a:cubicBezTo>
                    <a:pt x="11430" y="50800"/>
                    <a:pt x="0" y="39370"/>
                    <a:pt x="0" y="25400"/>
                  </a:cubicBezTo>
                  <a:close/>
                </a:path>
              </a:pathLst>
            </a:custGeom>
            <a:solidFill>
              <a:srgbClr val="5D606B"/>
            </a:solidFill>
          </p:spPr>
        </p:sp>
      </p:grpSp>
      <p:grpSp>
        <p:nvGrpSpPr>
          <p:cNvPr name="Group 27" id="27"/>
          <p:cNvGrpSpPr/>
          <p:nvPr/>
        </p:nvGrpSpPr>
        <p:grpSpPr>
          <a:xfrm rot="0">
            <a:off x="948854" y="6363890"/>
            <a:ext cx="610046" cy="610046"/>
            <a:chOff x="0" y="0"/>
            <a:chExt cx="813395" cy="813395"/>
          </a:xfrm>
        </p:grpSpPr>
        <p:sp>
          <p:nvSpPr>
            <p:cNvPr name="Freeform 28" id="28"/>
            <p:cNvSpPr/>
            <p:nvPr/>
          </p:nvSpPr>
          <p:spPr>
            <a:xfrm flipH="false" flipV="false" rot="0">
              <a:off x="0" y="0"/>
              <a:ext cx="813435" cy="813435"/>
            </a:xfrm>
            <a:custGeom>
              <a:avLst/>
              <a:gdLst/>
              <a:ahLst/>
              <a:cxnLst/>
              <a:rect r="r" b="b" t="t" l="l"/>
              <a:pathLst>
                <a:path h="813435" w="813435">
                  <a:moveTo>
                    <a:pt x="0" y="54229"/>
                  </a:moveTo>
                  <a:cubicBezTo>
                    <a:pt x="0" y="24257"/>
                    <a:pt x="24257" y="0"/>
                    <a:pt x="54229" y="0"/>
                  </a:cubicBezTo>
                  <a:lnTo>
                    <a:pt x="759206" y="0"/>
                  </a:lnTo>
                  <a:cubicBezTo>
                    <a:pt x="789178" y="0"/>
                    <a:pt x="813435" y="24257"/>
                    <a:pt x="813435" y="54229"/>
                  </a:cubicBezTo>
                  <a:lnTo>
                    <a:pt x="813435" y="759206"/>
                  </a:lnTo>
                  <a:cubicBezTo>
                    <a:pt x="813435" y="789178"/>
                    <a:pt x="789178" y="813435"/>
                    <a:pt x="759206" y="813435"/>
                  </a:cubicBezTo>
                  <a:lnTo>
                    <a:pt x="54229" y="813435"/>
                  </a:lnTo>
                  <a:cubicBezTo>
                    <a:pt x="24257" y="813435"/>
                    <a:pt x="0" y="789178"/>
                    <a:pt x="0" y="759206"/>
                  </a:cubicBezTo>
                  <a:close/>
                </a:path>
              </a:pathLst>
            </a:custGeom>
            <a:solidFill>
              <a:srgbClr val="444752"/>
            </a:solidFill>
          </p:spPr>
        </p:sp>
      </p:grpSp>
      <p:sp>
        <p:nvSpPr>
          <p:cNvPr name="Freeform 29" id="29" descr="preencoded.png"/>
          <p:cNvSpPr/>
          <p:nvPr/>
        </p:nvSpPr>
        <p:spPr>
          <a:xfrm flipH="false" flipV="false" rot="0">
            <a:off x="1062484" y="6429672"/>
            <a:ext cx="382638" cy="478334"/>
          </a:xfrm>
          <a:custGeom>
            <a:avLst/>
            <a:gdLst/>
            <a:ahLst/>
            <a:cxnLst/>
            <a:rect r="r" b="b" t="t" l="l"/>
            <a:pathLst>
              <a:path h="478334" w="382638">
                <a:moveTo>
                  <a:pt x="0" y="0"/>
                </a:moveTo>
                <a:lnTo>
                  <a:pt x="382637" y="0"/>
                </a:lnTo>
                <a:lnTo>
                  <a:pt x="382637" y="478334"/>
                </a:lnTo>
                <a:lnTo>
                  <a:pt x="0" y="478334"/>
                </a:lnTo>
                <a:lnTo>
                  <a:pt x="0" y="0"/>
                </a:lnTo>
                <a:close/>
              </a:path>
            </a:pathLst>
          </a:custGeom>
          <a:blipFill>
            <a:blip r:embed="rId3"/>
            <a:stretch>
              <a:fillRect l="-3" t="0" r="-3" b="0"/>
            </a:stretch>
          </a:blipFill>
        </p:spPr>
      </p:sp>
      <p:grpSp>
        <p:nvGrpSpPr>
          <p:cNvPr name="Group 30" id="30"/>
          <p:cNvGrpSpPr/>
          <p:nvPr/>
        </p:nvGrpSpPr>
        <p:grpSpPr>
          <a:xfrm rot="0">
            <a:off x="2609552" y="6329957"/>
            <a:ext cx="3189834" cy="398561"/>
            <a:chOff x="0" y="0"/>
            <a:chExt cx="4253112" cy="531415"/>
          </a:xfrm>
        </p:grpSpPr>
        <p:sp>
          <p:nvSpPr>
            <p:cNvPr name="Freeform 31" id="31"/>
            <p:cNvSpPr/>
            <p:nvPr/>
          </p:nvSpPr>
          <p:spPr>
            <a:xfrm flipH="false" flipV="false" rot="0">
              <a:off x="0" y="0"/>
              <a:ext cx="4253112" cy="531415"/>
            </a:xfrm>
            <a:custGeom>
              <a:avLst/>
              <a:gdLst/>
              <a:ahLst/>
              <a:cxnLst/>
              <a:rect r="r" b="b" t="t" l="l"/>
              <a:pathLst>
                <a:path h="531415" w="4253112">
                  <a:moveTo>
                    <a:pt x="0" y="0"/>
                  </a:moveTo>
                  <a:lnTo>
                    <a:pt x="4253112" y="0"/>
                  </a:lnTo>
                  <a:lnTo>
                    <a:pt x="4253112" y="531415"/>
                  </a:lnTo>
                  <a:lnTo>
                    <a:pt x="0" y="531415"/>
                  </a:lnTo>
                  <a:close/>
                </a:path>
              </a:pathLst>
            </a:custGeom>
            <a:solidFill>
              <a:srgbClr val="000000">
                <a:alpha val="0"/>
              </a:srgbClr>
            </a:solidFill>
          </p:spPr>
        </p:sp>
        <p:sp>
          <p:nvSpPr>
            <p:cNvPr name="TextBox 32" id="32"/>
            <p:cNvSpPr txBox="true"/>
            <p:nvPr/>
          </p:nvSpPr>
          <p:spPr>
            <a:xfrm>
              <a:off x="0" y="-19050"/>
              <a:ext cx="4253112" cy="550465"/>
            </a:xfrm>
            <a:prstGeom prst="rect">
              <a:avLst/>
            </a:prstGeom>
          </p:spPr>
          <p:txBody>
            <a:bodyPr anchor="t" rtlCol="false" tIns="0" lIns="0" bIns="0" rIns="0"/>
            <a:lstStyle/>
            <a:p>
              <a:pPr algn="l">
                <a:lnSpc>
                  <a:spcPts val="3124"/>
                </a:lnSpc>
              </a:pPr>
              <a:r>
                <a:rPr lang="en-US" sz="2499">
                  <a:solidFill>
                    <a:srgbClr val="D6E5EF"/>
                  </a:solidFill>
                  <a:latin typeface="Lora"/>
                  <a:ea typeface="Lora"/>
                  <a:cs typeface="Lora"/>
                  <a:sym typeface="Lora"/>
                </a:rPr>
                <a:t>Virtual Machines</a:t>
              </a:r>
            </a:p>
          </p:txBody>
        </p:sp>
      </p:grpSp>
      <p:grpSp>
        <p:nvGrpSpPr>
          <p:cNvPr name="Group 33" id="33"/>
          <p:cNvGrpSpPr/>
          <p:nvPr/>
        </p:nvGrpSpPr>
        <p:grpSpPr>
          <a:xfrm rot="0">
            <a:off x="1520800" y="7861399"/>
            <a:ext cx="813346" cy="38100"/>
            <a:chOff x="0" y="0"/>
            <a:chExt cx="1084462" cy="50800"/>
          </a:xfrm>
        </p:grpSpPr>
        <p:sp>
          <p:nvSpPr>
            <p:cNvPr name="Freeform 34" id="34"/>
            <p:cNvSpPr/>
            <p:nvPr/>
          </p:nvSpPr>
          <p:spPr>
            <a:xfrm flipH="false" flipV="false" rot="0">
              <a:off x="0" y="0"/>
              <a:ext cx="1084453" cy="50800"/>
            </a:xfrm>
            <a:custGeom>
              <a:avLst/>
              <a:gdLst/>
              <a:ahLst/>
              <a:cxnLst/>
              <a:rect r="r" b="b" t="t" l="l"/>
              <a:pathLst>
                <a:path h="50800" w="1084453">
                  <a:moveTo>
                    <a:pt x="0" y="25400"/>
                  </a:moveTo>
                  <a:cubicBezTo>
                    <a:pt x="0" y="11430"/>
                    <a:pt x="11430" y="0"/>
                    <a:pt x="25400" y="0"/>
                  </a:cubicBezTo>
                  <a:lnTo>
                    <a:pt x="1059053" y="0"/>
                  </a:lnTo>
                  <a:cubicBezTo>
                    <a:pt x="1073023" y="0"/>
                    <a:pt x="1084453" y="11430"/>
                    <a:pt x="1084453" y="25400"/>
                  </a:cubicBezTo>
                  <a:cubicBezTo>
                    <a:pt x="1084453" y="39370"/>
                    <a:pt x="1073023" y="50800"/>
                    <a:pt x="1059053" y="50800"/>
                  </a:cubicBezTo>
                  <a:lnTo>
                    <a:pt x="25400" y="50800"/>
                  </a:lnTo>
                  <a:cubicBezTo>
                    <a:pt x="11430" y="50800"/>
                    <a:pt x="0" y="39370"/>
                    <a:pt x="0" y="25400"/>
                  </a:cubicBezTo>
                  <a:close/>
                </a:path>
              </a:pathLst>
            </a:custGeom>
            <a:solidFill>
              <a:srgbClr val="5D606B"/>
            </a:solidFill>
          </p:spPr>
        </p:sp>
      </p:grpSp>
      <p:grpSp>
        <p:nvGrpSpPr>
          <p:cNvPr name="Group 35" id="35"/>
          <p:cNvGrpSpPr/>
          <p:nvPr/>
        </p:nvGrpSpPr>
        <p:grpSpPr>
          <a:xfrm rot="0">
            <a:off x="948854" y="7575500"/>
            <a:ext cx="610046" cy="610046"/>
            <a:chOff x="0" y="0"/>
            <a:chExt cx="813395" cy="813395"/>
          </a:xfrm>
        </p:grpSpPr>
        <p:sp>
          <p:nvSpPr>
            <p:cNvPr name="Freeform 36" id="36"/>
            <p:cNvSpPr/>
            <p:nvPr/>
          </p:nvSpPr>
          <p:spPr>
            <a:xfrm flipH="false" flipV="false" rot="0">
              <a:off x="0" y="0"/>
              <a:ext cx="813435" cy="813435"/>
            </a:xfrm>
            <a:custGeom>
              <a:avLst/>
              <a:gdLst/>
              <a:ahLst/>
              <a:cxnLst/>
              <a:rect r="r" b="b" t="t" l="l"/>
              <a:pathLst>
                <a:path h="813435" w="813435">
                  <a:moveTo>
                    <a:pt x="0" y="54229"/>
                  </a:moveTo>
                  <a:cubicBezTo>
                    <a:pt x="0" y="24257"/>
                    <a:pt x="24257" y="0"/>
                    <a:pt x="54229" y="0"/>
                  </a:cubicBezTo>
                  <a:lnTo>
                    <a:pt x="759206" y="0"/>
                  </a:lnTo>
                  <a:cubicBezTo>
                    <a:pt x="789178" y="0"/>
                    <a:pt x="813435" y="24257"/>
                    <a:pt x="813435" y="54229"/>
                  </a:cubicBezTo>
                  <a:lnTo>
                    <a:pt x="813435" y="759206"/>
                  </a:lnTo>
                  <a:cubicBezTo>
                    <a:pt x="813435" y="789178"/>
                    <a:pt x="789178" y="813435"/>
                    <a:pt x="759206" y="813435"/>
                  </a:cubicBezTo>
                  <a:lnTo>
                    <a:pt x="54229" y="813435"/>
                  </a:lnTo>
                  <a:cubicBezTo>
                    <a:pt x="24257" y="813435"/>
                    <a:pt x="0" y="789178"/>
                    <a:pt x="0" y="759206"/>
                  </a:cubicBezTo>
                  <a:close/>
                </a:path>
              </a:pathLst>
            </a:custGeom>
            <a:solidFill>
              <a:srgbClr val="444752"/>
            </a:solidFill>
          </p:spPr>
        </p:sp>
      </p:grpSp>
      <p:sp>
        <p:nvSpPr>
          <p:cNvPr name="Freeform 37" id="37" descr="preencoded.png"/>
          <p:cNvSpPr/>
          <p:nvPr/>
        </p:nvSpPr>
        <p:spPr>
          <a:xfrm flipH="false" flipV="false" rot="0">
            <a:off x="1062484" y="7641282"/>
            <a:ext cx="382638" cy="478334"/>
          </a:xfrm>
          <a:custGeom>
            <a:avLst/>
            <a:gdLst/>
            <a:ahLst/>
            <a:cxnLst/>
            <a:rect r="r" b="b" t="t" l="l"/>
            <a:pathLst>
              <a:path h="478334" w="382638">
                <a:moveTo>
                  <a:pt x="0" y="0"/>
                </a:moveTo>
                <a:lnTo>
                  <a:pt x="382637" y="0"/>
                </a:lnTo>
                <a:lnTo>
                  <a:pt x="382637" y="478334"/>
                </a:lnTo>
                <a:lnTo>
                  <a:pt x="0" y="478334"/>
                </a:lnTo>
                <a:lnTo>
                  <a:pt x="0" y="0"/>
                </a:lnTo>
                <a:close/>
              </a:path>
            </a:pathLst>
          </a:custGeom>
          <a:blipFill>
            <a:blip r:embed="rId4"/>
            <a:stretch>
              <a:fillRect l="-3" t="0" r="-3" b="0"/>
            </a:stretch>
          </a:blipFill>
        </p:spPr>
      </p:sp>
      <p:grpSp>
        <p:nvGrpSpPr>
          <p:cNvPr name="Group 38" id="38"/>
          <p:cNvGrpSpPr/>
          <p:nvPr/>
        </p:nvGrpSpPr>
        <p:grpSpPr>
          <a:xfrm rot="0">
            <a:off x="2609552" y="7541567"/>
            <a:ext cx="3189834" cy="398561"/>
            <a:chOff x="0" y="0"/>
            <a:chExt cx="4253112" cy="531415"/>
          </a:xfrm>
        </p:grpSpPr>
        <p:sp>
          <p:nvSpPr>
            <p:cNvPr name="Freeform 39" id="39"/>
            <p:cNvSpPr/>
            <p:nvPr/>
          </p:nvSpPr>
          <p:spPr>
            <a:xfrm flipH="false" flipV="false" rot="0">
              <a:off x="0" y="0"/>
              <a:ext cx="4253112" cy="531415"/>
            </a:xfrm>
            <a:custGeom>
              <a:avLst/>
              <a:gdLst/>
              <a:ahLst/>
              <a:cxnLst/>
              <a:rect r="r" b="b" t="t" l="l"/>
              <a:pathLst>
                <a:path h="531415" w="4253112">
                  <a:moveTo>
                    <a:pt x="0" y="0"/>
                  </a:moveTo>
                  <a:lnTo>
                    <a:pt x="4253112" y="0"/>
                  </a:lnTo>
                  <a:lnTo>
                    <a:pt x="4253112" y="531415"/>
                  </a:lnTo>
                  <a:lnTo>
                    <a:pt x="0" y="531415"/>
                  </a:lnTo>
                  <a:close/>
                </a:path>
              </a:pathLst>
            </a:custGeom>
            <a:solidFill>
              <a:srgbClr val="000000">
                <a:alpha val="0"/>
              </a:srgbClr>
            </a:solidFill>
          </p:spPr>
        </p:sp>
        <p:sp>
          <p:nvSpPr>
            <p:cNvPr name="TextBox 40" id="40"/>
            <p:cNvSpPr txBox="true"/>
            <p:nvPr/>
          </p:nvSpPr>
          <p:spPr>
            <a:xfrm>
              <a:off x="0" y="-19050"/>
              <a:ext cx="4253112" cy="550465"/>
            </a:xfrm>
            <a:prstGeom prst="rect">
              <a:avLst/>
            </a:prstGeom>
          </p:spPr>
          <p:txBody>
            <a:bodyPr anchor="t" rtlCol="false" tIns="0" lIns="0" bIns="0" rIns="0"/>
            <a:lstStyle/>
            <a:p>
              <a:pPr algn="l">
                <a:lnSpc>
                  <a:spcPts val="3124"/>
                </a:lnSpc>
              </a:pPr>
              <a:r>
                <a:rPr lang="en-US" sz="2499">
                  <a:solidFill>
                    <a:srgbClr val="D6E5EF"/>
                  </a:solidFill>
                  <a:latin typeface="Lora"/>
                  <a:ea typeface="Lora"/>
                  <a:cs typeface="Lora"/>
                  <a:sym typeface="Lora"/>
                </a:rPr>
                <a:t>Containers</a:t>
              </a:r>
            </a:p>
          </p:txBody>
        </p:sp>
      </p:grpSp>
      <p:grpSp>
        <p:nvGrpSpPr>
          <p:cNvPr name="Group 41" id="41"/>
          <p:cNvGrpSpPr/>
          <p:nvPr/>
        </p:nvGrpSpPr>
        <p:grpSpPr>
          <a:xfrm rot="0">
            <a:off x="1520800" y="9073009"/>
            <a:ext cx="813346" cy="38100"/>
            <a:chOff x="0" y="0"/>
            <a:chExt cx="1084462" cy="50800"/>
          </a:xfrm>
        </p:grpSpPr>
        <p:sp>
          <p:nvSpPr>
            <p:cNvPr name="Freeform 42" id="42"/>
            <p:cNvSpPr/>
            <p:nvPr/>
          </p:nvSpPr>
          <p:spPr>
            <a:xfrm flipH="false" flipV="false" rot="0">
              <a:off x="0" y="0"/>
              <a:ext cx="1084453" cy="50800"/>
            </a:xfrm>
            <a:custGeom>
              <a:avLst/>
              <a:gdLst/>
              <a:ahLst/>
              <a:cxnLst/>
              <a:rect r="r" b="b" t="t" l="l"/>
              <a:pathLst>
                <a:path h="50800" w="1084453">
                  <a:moveTo>
                    <a:pt x="0" y="25400"/>
                  </a:moveTo>
                  <a:cubicBezTo>
                    <a:pt x="0" y="11430"/>
                    <a:pt x="11430" y="0"/>
                    <a:pt x="25400" y="0"/>
                  </a:cubicBezTo>
                  <a:lnTo>
                    <a:pt x="1059053" y="0"/>
                  </a:lnTo>
                  <a:cubicBezTo>
                    <a:pt x="1073023" y="0"/>
                    <a:pt x="1084453" y="11430"/>
                    <a:pt x="1084453" y="25400"/>
                  </a:cubicBezTo>
                  <a:cubicBezTo>
                    <a:pt x="1084453" y="39370"/>
                    <a:pt x="1073023" y="50800"/>
                    <a:pt x="1059053" y="50800"/>
                  </a:cubicBezTo>
                  <a:lnTo>
                    <a:pt x="25400" y="50800"/>
                  </a:lnTo>
                  <a:cubicBezTo>
                    <a:pt x="11430" y="50800"/>
                    <a:pt x="0" y="39370"/>
                    <a:pt x="0" y="25400"/>
                  </a:cubicBezTo>
                  <a:close/>
                </a:path>
              </a:pathLst>
            </a:custGeom>
            <a:solidFill>
              <a:srgbClr val="5D606B"/>
            </a:solidFill>
          </p:spPr>
        </p:sp>
      </p:grpSp>
      <p:grpSp>
        <p:nvGrpSpPr>
          <p:cNvPr name="Group 43" id="43"/>
          <p:cNvGrpSpPr/>
          <p:nvPr/>
        </p:nvGrpSpPr>
        <p:grpSpPr>
          <a:xfrm rot="0">
            <a:off x="948854" y="8787110"/>
            <a:ext cx="610046" cy="610046"/>
            <a:chOff x="0" y="0"/>
            <a:chExt cx="813395" cy="813395"/>
          </a:xfrm>
        </p:grpSpPr>
        <p:sp>
          <p:nvSpPr>
            <p:cNvPr name="Freeform 44" id="44"/>
            <p:cNvSpPr/>
            <p:nvPr/>
          </p:nvSpPr>
          <p:spPr>
            <a:xfrm flipH="false" flipV="false" rot="0">
              <a:off x="0" y="0"/>
              <a:ext cx="813435" cy="813435"/>
            </a:xfrm>
            <a:custGeom>
              <a:avLst/>
              <a:gdLst/>
              <a:ahLst/>
              <a:cxnLst/>
              <a:rect r="r" b="b" t="t" l="l"/>
              <a:pathLst>
                <a:path h="813435" w="813435">
                  <a:moveTo>
                    <a:pt x="0" y="54229"/>
                  </a:moveTo>
                  <a:cubicBezTo>
                    <a:pt x="0" y="24257"/>
                    <a:pt x="24257" y="0"/>
                    <a:pt x="54229" y="0"/>
                  </a:cubicBezTo>
                  <a:lnTo>
                    <a:pt x="759206" y="0"/>
                  </a:lnTo>
                  <a:cubicBezTo>
                    <a:pt x="789178" y="0"/>
                    <a:pt x="813435" y="24257"/>
                    <a:pt x="813435" y="54229"/>
                  </a:cubicBezTo>
                  <a:lnTo>
                    <a:pt x="813435" y="759206"/>
                  </a:lnTo>
                  <a:cubicBezTo>
                    <a:pt x="813435" y="789178"/>
                    <a:pt x="789178" y="813435"/>
                    <a:pt x="759206" y="813435"/>
                  </a:cubicBezTo>
                  <a:lnTo>
                    <a:pt x="54229" y="813435"/>
                  </a:lnTo>
                  <a:cubicBezTo>
                    <a:pt x="24257" y="813435"/>
                    <a:pt x="0" y="789178"/>
                    <a:pt x="0" y="759206"/>
                  </a:cubicBezTo>
                  <a:close/>
                </a:path>
              </a:pathLst>
            </a:custGeom>
            <a:solidFill>
              <a:srgbClr val="444752"/>
            </a:solidFill>
          </p:spPr>
        </p:sp>
      </p:grpSp>
      <p:sp>
        <p:nvSpPr>
          <p:cNvPr name="Freeform 45" id="45" descr="preencoded.png"/>
          <p:cNvSpPr/>
          <p:nvPr/>
        </p:nvSpPr>
        <p:spPr>
          <a:xfrm flipH="false" flipV="false" rot="0">
            <a:off x="1062484" y="8852892"/>
            <a:ext cx="382638" cy="478334"/>
          </a:xfrm>
          <a:custGeom>
            <a:avLst/>
            <a:gdLst/>
            <a:ahLst/>
            <a:cxnLst/>
            <a:rect r="r" b="b" t="t" l="l"/>
            <a:pathLst>
              <a:path h="478334" w="382638">
                <a:moveTo>
                  <a:pt x="0" y="0"/>
                </a:moveTo>
                <a:lnTo>
                  <a:pt x="382637" y="0"/>
                </a:lnTo>
                <a:lnTo>
                  <a:pt x="382637" y="478334"/>
                </a:lnTo>
                <a:lnTo>
                  <a:pt x="0" y="478334"/>
                </a:lnTo>
                <a:lnTo>
                  <a:pt x="0" y="0"/>
                </a:lnTo>
                <a:close/>
              </a:path>
            </a:pathLst>
          </a:custGeom>
          <a:blipFill>
            <a:blip r:embed="rId5"/>
            <a:stretch>
              <a:fillRect l="-3" t="0" r="-3" b="0"/>
            </a:stretch>
          </a:blipFill>
        </p:spPr>
      </p:sp>
      <p:grpSp>
        <p:nvGrpSpPr>
          <p:cNvPr name="Group 46" id="46"/>
          <p:cNvGrpSpPr/>
          <p:nvPr/>
        </p:nvGrpSpPr>
        <p:grpSpPr>
          <a:xfrm rot="0">
            <a:off x="2609552" y="8753178"/>
            <a:ext cx="3189834" cy="398561"/>
            <a:chOff x="0" y="0"/>
            <a:chExt cx="4253112" cy="531415"/>
          </a:xfrm>
        </p:grpSpPr>
        <p:sp>
          <p:nvSpPr>
            <p:cNvPr name="Freeform 47" id="47"/>
            <p:cNvSpPr/>
            <p:nvPr/>
          </p:nvSpPr>
          <p:spPr>
            <a:xfrm flipH="false" flipV="false" rot="0">
              <a:off x="0" y="0"/>
              <a:ext cx="4253112" cy="531415"/>
            </a:xfrm>
            <a:custGeom>
              <a:avLst/>
              <a:gdLst/>
              <a:ahLst/>
              <a:cxnLst/>
              <a:rect r="r" b="b" t="t" l="l"/>
              <a:pathLst>
                <a:path h="531415" w="4253112">
                  <a:moveTo>
                    <a:pt x="0" y="0"/>
                  </a:moveTo>
                  <a:lnTo>
                    <a:pt x="4253112" y="0"/>
                  </a:lnTo>
                  <a:lnTo>
                    <a:pt x="4253112" y="531415"/>
                  </a:lnTo>
                  <a:lnTo>
                    <a:pt x="0" y="531415"/>
                  </a:lnTo>
                  <a:close/>
                </a:path>
              </a:pathLst>
            </a:custGeom>
            <a:solidFill>
              <a:srgbClr val="000000">
                <a:alpha val="0"/>
              </a:srgbClr>
            </a:solidFill>
          </p:spPr>
        </p:sp>
        <p:sp>
          <p:nvSpPr>
            <p:cNvPr name="TextBox 48" id="48"/>
            <p:cNvSpPr txBox="true"/>
            <p:nvPr/>
          </p:nvSpPr>
          <p:spPr>
            <a:xfrm>
              <a:off x="0" y="-19050"/>
              <a:ext cx="4253112" cy="550465"/>
            </a:xfrm>
            <a:prstGeom prst="rect">
              <a:avLst/>
            </a:prstGeom>
          </p:spPr>
          <p:txBody>
            <a:bodyPr anchor="t" rtlCol="false" tIns="0" lIns="0" bIns="0" rIns="0"/>
            <a:lstStyle/>
            <a:p>
              <a:pPr algn="l">
                <a:lnSpc>
                  <a:spcPts val="3124"/>
                </a:lnSpc>
              </a:pPr>
              <a:r>
                <a:rPr lang="en-US" sz="2499">
                  <a:solidFill>
                    <a:srgbClr val="D6E5EF"/>
                  </a:solidFill>
                  <a:latin typeface="Lora"/>
                  <a:ea typeface="Lora"/>
                  <a:cs typeface="Lora"/>
                  <a:sym typeface="Lora"/>
                </a:rPr>
                <a:t>Serverless</a:t>
              </a:r>
            </a:p>
          </p:txBody>
        </p:sp>
      </p:gr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846088" y="855910"/>
            <a:ext cx="16595824" cy="1421904"/>
            <a:chOff x="0" y="0"/>
            <a:chExt cx="22127765" cy="1895872"/>
          </a:xfrm>
        </p:grpSpPr>
        <p:sp>
          <p:nvSpPr>
            <p:cNvPr name="Freeform 7" id="7"/>
            <p:cNvSpPr/>
            <p:nvPr/>
          </p:nvSpPr>
          <p:spPr>
            <a:xfrm flipH="false" flipV="false" rot="0">
              <a:off x="0" y="0"/>
              <a:ext cx="22127766" cy="1895872"/>
            </a:xfrm>
            <a:custGeom>
              <a:avLst/>
              <a:gdLst/>
              <a:ahLst/>
              <a:cxnLst/>
              <a:rect r="r" b="b" t="t" l="l"/>
              <a:pathLst>
                <a:path h="1895872" w="22127766">
                  <a:moveTo>
                    <a:pt x="0" y="0"/>
                  </a:moveTo>
                  <a:lnTo>
                    <a:pt x="22127766" y="0"/>
                  </a:lnTo>
                  <a:lnTo>
                    <a:pt x="22127766" y="1895872"/>
                  </a:lnTo>
                  <a:lnTo>
                    <a:pt x="0" y="1895872"/>
                  </a:lnTo>
                  <a:close/>
                </a:path>
              </a:pathLst>
            </a:custGeom>
            <a:solidFill>
              <a:srgbClr val="000000">
                <a:alpha val="0"/>
              </a:srgbClr>
            </a:solidFill>
          </p:spPr>
        </p:sp>
        <p:sp>
          <p:nvSpPr>
            <p:cNvPr name="TextBox 8" id="8"/>
            <p:cNvSpPr txBox="true"/>
            <p:nvPr/>
          </p:nvSpPr>
          <p:spPr>
            <a:xfrm>
              <a:off x="0" y="-19050"/>
              <a:ext cx="22127765" cy="1914922"/>
            </a:xfrm>
            <a:prstGeom prst="rect">
              <a:avLst/>
            </a:prstGeom>
          </p:spPr>
          <p:txBody>
            <a:bodyPr anchor="t" rtlCol="false" tIns="0" lIns="0" bIns="0" rIns="0"/>
            <a:lstStyle/>
            <a:p>
              <a:pPr algn="l">
                <a:lnSpc>
                  <a:spcPts val="5562"/>
                </a:lnSpc>
              </a:pPr>
              <a:r>
                <a:rPr lang="en-US" sz="4437">
                  <a:solidFill>
                    <a:srgbClr val="F98AC7"/>
                  </a:solidFill>
                  <a:latin typeface="Lora"/>
                  <a:ea typeface="Lora"/>
                  <a:cs typeface="Lora"/>
                  <a:sym typeface="Lora"/>
                </a:rPr>
                <a:t>Serverless vs. Traditional Computing: A Head-to-Head Comparison</a:t>
              </a:r>
            </a:p>
          </p:txBody>
        </p:sp>
      </p:grpSp>
      <p:grpSp>
        <p:nvGrpSpPr>
          <p:cNvPr name="Group 9" id="9"/>
          <p:cNvGrpSpPr/>
          <p:nvPr/>
        </p:nvGrpSpPr>
        <p:grpSpPr>
          <a:xfrm rot="0">
            <a:off x="846088" y="2761209"/>
            <a:ext cx="16595824" cy="773311"/>
            <a:chOff x="0" y="0"/>
            <a:chExt cx="22127765" cy="1031082"/>
          </a:xfrm>
        </p:grpSpPr>
        <p:sp>
          <p:nvSpPr>
            <p:cNvPr name="Freeform 10" id="10"/>
            <p:cNvSpPr/>
            <p:nvPr/>
          </p:nvSpPr>
          <p:spPr>
            <a:xfrm flipH="false" flipV="false" rot="0">
              <a:off x="0" y="0"/>
              <a:ext cx="22127766" cy="1031082"/>
            </a:xfrm>
            <a:custGeom>
              <a:avLst/>
              <a:gdLst/>
              <a:ahLst/>
              <a:cxnLst/>
              <a:rect r="r" b="b" t="t" l="l"/>
              <a:pathLst>
                <a:path h="1031082" w="22127766">
                  <a:moveTo>
                    <a:pt x="0" y="0"/>
                  </a:moveTo>
                  <a:lnTo>
                    <a:pt x="22127766" y="0"/>
                  </a:lnTo>
                  <a:lnTo>
                    <a:pt x="22127766" y="1031082"/>
                  </a:lnTo>
                  <a:lnTo>
                    <a:pt x="0" y="1031082"/>
                  </a:lnTo>
                  <a:close/>
                </a:path>
              </a:pathLst>
            </a:custGeom>
            <a:solidFill>
              <a:srgbClr val="000000">
                <a:alpha val="0"/>
              </a:srgbClr>
            </a:solidFill>
          </p:spPr>
        </p:sp>
        <p:sp>
          <p:nvSpPr>
            <p:cNvPr name="TextBox 11" id="11"/>
            <p:cNvSpPr txBox="true"/>
            <p:nvPr/>
          </p:nvSpPr>
          <p:spPr>
            <a:xfrm>
              <a:off x="0" y="-76200"/>
              <a:ext cx="22127765" cy="1107282"/>
            </a:xfrm>
            <a:prstGeom prst="rect">
              <a:avLst/>
            </a:prstGeom>
          </p:spPr>
          <p:txBody>
            <a:bodyPr anchor="t" rtlCol="false" tIns="0" lIns="0" bIns="0" rIns="0"/>
            <a:lstStyle/>
            <a:p>
              <a:pPr algn="l">
                <a:lnSpc>
                  <a:spcPts val="3000"/>
                </a:lnSpc>
              </a:pPr>
              <a:r>
                <a:rPr lang="en-US" sz="1874">
                  <a:solidFill>
                    <a:srgbClr val="D6E5EF"/>
                  </a:solidFill>
                  <a:latin typeface="Source Sans Pro"/>
                  <a:ea typeface="Source Sans Pro"/>
                  <a:cs typeface="Source Sans Pro"/>
                  <a:sym typeface="Source Sans Pro"/>
                </a:rPr>
                <a:t>Serverless and traditional computing models differ significantly in terms of scaling, cost, maintenance, security, and performance. Traditional models (VMs/Containers) require manual or auto-scaling configurations and charge for uptime. Serverless offers fully automatic scaling and pay-per-execution pricing.</a:t>
              </a:r>
            </a:p>
          </p:txBody>
        </p:sp>
      </p:grpSp>
      <p:grpSp>
        <p:nvGrpSpPr>
          <p:cNvPr name="Group 12" id="12"/>
          <p:cNvGrpSpPr/>
          <p:nvPr/>
        </p:nvGrpSpPr>
        <p:grpSpPr>
          <a:xfrm rot="0">
            <a:off x="846088" y="3806429"/>
            <a:ext cx="16595824" cy="1159966"/>
            <a:chOff x="0" y="0"/>
            <a:chExt cx="22127765" cy="1546622"/>
          </a:xfrm>
        </p:grpSpPr>
        <p:sp>
          <p:nvSpPr>
            <p:cNvPr name="Freeform 13" id="13"/>
            <p:cNvSpPr/>
            <p:nvPr/>
          </p:nvSpPr>
          <p:spPr>
            <a:xfrm flipH="false" flipV="false" rot="0">
              <a:off x="0" y="0"/>
              <a:ext cx="22127766" cy="1546622"/>
            </a:xfrm>
            <a:custGeom>
              <a:avLst/>
              <a:gdLst/>
              <a:ahLst/>
              <a:cxnLst/>
              <a:rect r="r" b="b" t="t" l="l"/>
              <a:pathLst>
                <a:path h="1546622" w="22127766">
                  <a:moveTo>
                    <a:pt x="0" y="0"/>
                  </a:moveTo>
                  <a:lnTo>
                    <a:pt x="22127766" y="0"/>
                  </a:lnTo>
                  <a:lnTo>
                    <a:pt x="22127766" y="1546622"/>
                  </a:lnTo>
                  <a:lnTo>
                    <a:pt x="0" y="1546622"/>
                  </a:lnTo>
                  <a:close/>
                </a:path>
              </a:pathLst>
            </a:custGeom>
            <a:solidFill>
              <a:srgbClr val="000000">
                <a:alpha val="0"/>
              </a:srgbClr>
            </a:solidFill>
          </p:spPr>
        </p:sp>
        <p:sp>
          <p:nvSpPr>
            <p:cNvPr name="TextBox 14" id="14"/>
            <p:cNvSpPr txBox="true"/>
            <p:nvPr/>
          </p:nvSpPr>
          <p:spPr>
            <a:xfrm>
              <a:off x="0" y="-76200"/>
              <a:ext cx="22127765" cy="1622822"/>
            </a:xfrm>
            <a:prstGeom prst="rect">
              <a:avLst/>
            </a:prstGeom>
          </p:spPr>
          <p:txBody>
            <a:bodyPr anchor="t" rtlCol="false" tIns="0" lIns="0" bIns="0" rIns="0"/>
            <a:lstStyle/>
            <a:p>
              <a:pPr algn="l">
                <a:lnSpc>
                  <a:spcPts val="3000"/>
                </a:lnSpc>
              </a:pPr>
              <a:r>
                <a:rPr lang="en-US" sz="1874">
                  <a:solidFill>
                    <a:srgbClr val="D6E5EF"/>
                  </a:solidFill>
                  <a:latin typeface="Source Sans Pro"/>
                  <a:ea typeface="Source Sans Pro"/>
                  <a:cs typeface="Source Sans Pro"/>
                  <a:sym typeface="Source Sans Pro"/>
                </a:rPr>
                <a:t>Developers manage maintenance in traditional models, while the cloud provider handles it in serverless. Security is managed by the OS in traditional setups, while the cloud provider controls isolation in serverless environments. Performance can be consistent in traditional setups, but serverless may experience variable performance due to cold starts.</a:t>
              </a:r>
            </a:p>
          </p:txBody>
        </p:sp>
      </p:grpSp>
      <p:grpSp>
        <p:nvGrpSpPr>
          <p:cNvPr name="Group 15" id="15"/>
          <p:cNvGrpSpPr/>
          <p:nvPr/>
        </p:nvGrpSpPr>
        <p:grpSpPr>
          <a:xfrm rot="0">
            <a:off x="841325" y="5233541"/>
            <a:ext cx="16605349" cy="4202311"/>
            <a:chOff x="0" y="0"/>
            <a:chExt cx="22140465" cy="5603082"/>
          </a:xfrm>
        </p:grpSpPr>
        <p:sp>
          <p:nvSpPr>
            <p:cNvPr name="Freeform 16" id="16"/>
            <p:cNvSpPr/>
            <p:nvPr/>
          </p:nvSpPr>
          <p:spPr>
            <a:xfrm flipH="false" flipV="false" rot="0">
              <a:off x="0" y="0"/>
              <a:ext cx="22140419" cy="5603113"/>
            </a:xfrm>
            <a:custGeom>
              <a:avLst/>
              <a:gdLst/>
              <a:ahLst/>
              <a:cxnLst/>
              <a:rect r="r" b="b" t="t" l="l"/>
              <a:pathLst>
                <a:path h="5603113" w="22140419">
                  <a:moveTo>
                    <a:pt x="0" y="54737"/>
                  </a:moveTo>
                  <a:cubicBezTo>
                    <a:pt x="0" y="24511"/>
                    <a:pt x="24511" y="0"/>
                    <a:pt x="54737" y="0"/>
                  </a:cubicBezTo>
                  <a:lnTo>
                    <a:pt x="22085681" y="0"/>
                  </a:lnTo>
                  <a:lnTo>
                    <a:pt x="22085681" y="6350"/>
                  </a:lnTo>
                  <a:lnTo>
                    <a:pt x="22085681" y="0"/>
                  </a:lnTo>
                  <a:cubicBezTo>
                    <a:pt x="22115907" y="0"/>
                    <a:pt x="22140419" y="24511"/>
                    <a:pt x="22140419" y="54737"/>
                  </a:cubicBezTo>
                  <a:lnTo>
                    <a:pt x="22134069" y="54737"/>
                  </a:lnTo>
                  <a:lnTo>
                    <a:pt x="22140419" y="54737"/>
                  </a:lnTo>
                  <a:lnTo>
                    <a:pt x="22140419" y="5548376"/>
                  </a:lnTo>
                  <a:lnTo>
                    <a:pt x="22134069" y="5548376"/>
                  </a:lnTo>
                  <a:lnTo>
                    <a:pt x="22140419" y="5548376"/>
                  </a:lnTo>
                  <a:cubicBezTo>
                    <a:pt x="22140419" y="5578602"/>
                    <a:pt x="22115907" y="5603113"/>
                    <a:pt x="22085681" y="5603113"/>
                  </a:cubicBezTo>
                  <a:lnTo>
                    <a:pt x="22085681" y="5596763"/>
                  </a:lnTo>
                  <a:lnTo>
                    <a:pt x="22085681" y="5603113"/>
                  </a:lnTo>
                  <a:lnTo>
                    <a:pt x="54737" y="5603113"/>
                  </a:lnTo>
                  <a:lnTo>
                    <a:pt x="54737" y="5596763"/>
                  </a:lnTo>
                  <a:lnTo>
                    <a:pt x="54737" y="5603113"/>
                  </a:lnTo>
                  <a:cubicBezTo>
                    <a:pt x="24511" y="5603113"/>
                    <a:pt x="0" y="5578602"/>
                    <a:pt x="0" y="5548376"/>
                  </a:cubicBezTo>
                  <a:lnTo>
                    <a:pt x="0" y="54737"/>
                  </a:lnTo>
                  <a:lnTo>
                    <a:pt x="6350" y="54737"/>
                  </a:lnTo>
                  <a:lnTo>
                    <a:pt x="0" y="54737"/>
                  </a:lnTo>
                  <a:moveTo>
                    <a:pt x="12700" y="54737"/>
                  </a:moveTo>
                  <a:lnTo>
                    <a:pt x="12700" y="5548376"/>
                  </a:lnTo>
                  <a:lnTo>
                    <a:pt x="6350" y="5548376"/>
                  </a:lnTo>
                  <a:lnTo>
                    <a:pt x="12700" y="5548376"/>
                  </a:lnTo>
                  <a:cubicBezTo>
                    <a:pt x="12700" y="5571617"/>
                    <a:pt x="31496" y="5590413"/>
                    <a:pt x="54737" y="5590413"/>
                  </a:cubicBezTo>
                  <a:lnTo>
                    <a:pt x="22085681" y="5590413"/>
                  </a:lnTo>
                  <a:cubicBezTo>
                    <a:pt x="22108922" y="5590413"/>
                    <a:pt x="22127719" y="5571617"/>
                    <a:pt x="22127719" y="5548376"/>
                  </a:cubicBezTo>
                  <a:lnTo>
                    <a:pt x="22127719" y="54737"/>
                  </a:lnTo>
                  <a:cubicBezTo>
                    <a:pt x="22127719" y="31496"/>
                    <a:pt x="22108922" y="12700"/>
                    <a:pt x="22085681" y="12700"/>
                  </a:cubicBezTo>
                  <a:lnTo>
                    <a:pt x="54737" y="12700"/>
                  </a:lnTo>
                  <a:lnTo>
                    <a:pt x="54737" y="6350"/>
                  </a:lnTo>
                  <a:lnTo>
                    <a:pt x="54737" y="12700"/>
                  </a:lnTo>
                  <a:cubicBezTo>
                    <a:pt x="31496" y="12700"/>
                    <a:pt x="12700" y="31496"/>
                    <a:pt x="12700" y="54737"/>
                  </a:cubicBezTo>
                  <a:close/>
                </a:path>
              </a:pathLst>
            </a:custGeom>
            <a:solidFill>
              <a:srgbClr val="FFFFFF">
                <a:alpha val="5490"/>
              </a:srgbClr>
            </a:solidFill>
          </p:spPr>
        </p:sp>
      </p:grpSp>
      <p:grpSp>
        <p:nvGrpSpPr>
          <p:cNvPr name="Group 17" id="17"/>
          <p:cNvGrpSpPr/>
          <p:nvPr/>
        </p:nvGrpSpPr>
        <p:grpSpPr>
          <a:xfrm rot="0">
            <a:off x="855612" y="5247829"/>
            <a:ext cx="16574989" cy="695622"/>
            <a:chOff x="0" y="0"/>
            <a:chExt cx="22099985" cy="927497"/>
          </a:xfrm>
        </p:grpSpPr>
        <p:sp>
          <p:nvSpPr>
            <p:cNvPr name="Freeform 18" id="18"/>
            <p:cNvSpPr/>
            <p:nvPr/>
          </p:nvSpPr>
          <p:spPr>
            <a:xfrm flipH="false" flipV="false" rot="0">
              <a:off x="0" y="0"/>
              <a:ext cx="22100032" cy="927481"/>
            </a:xfrm>
            <a:custGeom>
              <a:avLst/>
              <a:gdLst/>
              <a:ahLst/>
              <a:cxnLst/>
              <a:rect r="r" b="b" t="t" l="l"/>
              <a:pathLst>
                <a:path h="927481" w="22100032">
                  <a:moveTo>
                    <a:pt x="0" y="0"/>
                  </a:moveTo>
                  <a:lnTo>
                    <a:pt x="22100032" y="0"/>
                  </a:lnTo>
                  <a:lnTo>
                    <a:pt x="22100032" y="927481"/>
                  </a:lnTo>
                  <a:lnTo>
                    <a:pt x="0" y="927481"/>
                  </a:lnTo>
                  <a:close/>
                </a:path>
              </a:pathLst>
            </a:custGeom>
            <a:solidFill>
              <a:srgbClr val="FFFFFF">
                <a:alpha val="0"/>
              </a:srgbClr>
            </a:solidFill>
          </p:spPr>
        </p:sp>
      </p:grpSp>
      <p:grpSp>
        <p:nvGrpSpPr>
          <p:cNvPr name="Group 19" id="19"/>
          <p:cNvGrpSpPr/>
          <p:nvPr/>
        </p:nvGrpSpPr>
        <p:grpSpPr>
          <a:xfrm rot="0">
            <a:off x="1099245" y="5402312"/>
            <a:ext cx="5036195" cy="386655"/>
            <a:chOff x="0" y="0"/>
            <a:chExt cx="6714927" cy="515540"/>
          </a:xfrm>
        </p:grpSpPr>
        <p:sp>
          <p:nvSpPr>
            <p:cNvPr name="Freeform 20" id="20"/>
            <p:cNvSpPr/>
            <p:nvPr/>
          </p:nvSpPr>
          <p:spPr>
            <a:xfrm flipH="false" flipV="false" rot="0">
              <a:off x="0" y="0"/>
              <a:ext cx="6714927" cy="515540"/>
            </a:xfrm>
            <a:custGeom>
              <a:avLst/>
              <a:gdLst/>
              <a:ahLst/>
              <a:cxnLst/>
              <a:rect r="r" b="b" t="t" l="l"/>
              <a:pathLst>
                <a:path h="515540" w="6714927">
                  <a:moveTo>
                    <a:pt x="0" y="0"/>
                  </a:moveTo>
                  <a:lnTo>
                    <a:pt x="6714927" y="0"/>
                  </a:lnTo>
                  <a:lnTo>
                    <a:pt x="6714927" y="515540"/>
                  </a:lnTo>
                  <a:lnTo>
                    <a:pt x="0" y="515540"/>
                  </a:lnTo>
                  <a:close/>
                </a:path>
              </a:pathLst>
            </a:custGeom>
            <a:solidFill>
              <a:srgbClr val="000000">
                <a:alpha val="0"/>
              </a:srgbClr>
            </a:solidFill>
          </p:spPr>
        </p:sp>
        <p:sp>
          <p:nvSpPr>
            <p:cNvPr name="TextBox 21" id="21"/>
            <p:cNvSpPr txBox="true"/>
            <p:nvPr/>
          </p:nvSpPr>
          <p:spPr>
            <a:xfrm>
              <a:off x="0" y="-76200"/>
              <a:ext cx="6714927" cy="591740"/>
            </a:xfrm>
            <a:prstGeom prst="rect">
              <a:avLst/>
            </a:prstGeom>
          </p:spPr>
          <p:txBody>
            <a:bodyPr anchor="t" rtlCol="false" tIns="0" lIns="0" bIns="0" rIns="0"/>
            <a:lstStyle/>
            <a:p>
              <a:pPr algn="l">
                <a:lnSpc>
                  <a:spcPts val="3000"/>
                </a:lnSpc>
              </a:pPr>
              <a:r>
                <a:rPr lang="en-US" sz="1874">
                  <a:solidFill>
                    <a:srgbClr val="D6E5EF"/>
                  </a:solidFill>
                  <a:latin typeface="Source Sans Pro"/>
                  <a:ea typeface="Source Sans Pro"/>
                  <a:cs typeface="Source Sans Pro"/>
                  <a:sym typeface="Source Sans Pro"/>
                </a:rPr>
                <a:t>Aspect</a:t>
              </a:r>
            </a:p>
          </p:txBody>
        </p:sp>
      </p:grpSp>
      <p:grpSp>
        <p:nvGrpSpPr>
          <p:cNvPr name="Group 22" id="22"/>
          <p:cNvGrpSpPr/>
          <p:nvPr/>
        </p:nvGrpSpPr>
        <p:grpSpPr>
          <a:xfrm rot="0">
            <a:off x="6628359" y="5402312"/>
            <a:ext cx="5031432" cy="386655"/>
            <a:chOff x="0" y="0"/>
            <a:chExt cx="6708577" cy="515540"/>
          </a:xfrm>
        </p:grpSpPr>
        <p:sp>
          <p:nvSpPr>
            <p:cNvPr name="Freeform 23" id="23"/>
            <p:cNvSpPr/>
            <p:nvPr/>
          </p:nvSpPr>
          <p:spPr>
            <a:xfrm flipH="false" flipV="false" rot="0">
              <a:off x="0" y="0"/>
              <a:ext cx="6708577" cy="515540"/>
            </a:xfrm>
            <a:custGeom>
              <a:avLst/>
              <a:gdLst/>
              <a:ahLst/>
              <a:cxnLst/>
              <a:rect r="r" b="b" t="t" l="l"/>
              <a:pathLst>
                <a:path h="515540" w="6708577">
                  <a:moveTo>
                    <a:pt x="0" y="0"/>
                  </a:moveTo>
                  <a:lnTo>
                    <a:pt x="6708577" y="0"/>
                  </a:lnTo>
                  <a:lnTo>
                    <a:pt x="6708577" y="515540"/>
                  </a:lnTo>
                  <a:lnTo>
                    <a:pt x="0" y="515540"/>
                  </a:lnTo>
                  <a:close/>
                </a:path>
              </a:pathLst>
            </a:custGeom>
            <a:solidFill>
              <a:srgbClr val="000000">
                <a:alpha val="0"/>
              </a:srgbClr>
            </a:solidFill>
          </p:spPr>
        </p:sp>
        <p:sp>
          <p:nvSpPr>
            <p:cNvPr name="TextBox 24" id="24"/>
            <p:cNvSpPr txBox="true"/>
            <p:nvPr/>
          </p:nvSpPr>
          <p:spPr>
            <a:xfrm>
              <a:off x="0" y="-76200"/>
              <a:ext cx="6708577" cy="591740"/>
            </a:xfrm>
            <a:prstGeom prst="rect">
              <a:avLst/>
            </a:prstGeom>
          </p:spPr>
          <p:txBody>
            <a:bodyPr anchor="t" rtlCol="false" tIns="0" lIns="0" bIns="0" rIns="0"/>
            <a:lstStyle/>
            <a:p>
              <a:pPr algn="l">
                <a:lnSpc>
                  <a:spcPts val="3000"/>
                </a:lnSpc>
              </a:pPr>
              <a:r>
                <a:rPr lang="en-US" sz="1874">
                  <a:solidFill>
                    <a:srgbClr val="D6E5EF"/>
                  </a:solidFill>
                  <a:latin typeface="Source Sans Pro"/>
                  <a:ea typeface="Source Sans Pro"/>
                  <a:cs typeface="Source Sans Pro"/>
                  <a:sym typeface="Source Sans Pro"/>
                </a:rPr>
                <a:t>Traditional (VMs/Containers)</a:t>
              </a:r>
            </a:p>
          </p:txBody>
        </p:sp>
      </p:grpSp>
      <p:grpSp>
        <p:nvGrpSpPr>
          <p:cNvPr name="Group 25" id="25"/>
          <p:cNvGrpSpPr/>
          <p:nvPr/>
        </p:nvGrpSpPr>
        <p:grpSpPr>
          <a:xfrm rot="0">
            <a:off x="12152710" y="5402312"/>
            <a:ext cx="5036195" cy="386655"/>
            <a:chOff x="0" y="0"/>
            <a:chExt cx="6714927" cy="515540"/>
          </a:xfrm>
        </p:grpSpPr>
        <p:sp>
          <p:nvSpPr>
            <p:cNvPr name="Freeform 26" id="26"/>
            <p:cNvSpPr/>
            <p:nvPr/>
          </p:nvSpPr>
          <p:spPr>
            <a:xfrm flipH="false" flipV="false" rot="0">
              <a:off x="0" y="0"/>
              <a:ext cx="6714927" cy="515540"/>
            </a:xfrm>
            <a:custGeom>
              <a:avLst/>
              <a:gdLst/>
              <a:ahLst/>
              <a:cxnLst/>
              <a:rect r="r" b="b" t="t" l="l"/>
              <a:pathLst>
                <a:path h="515540" w="6714927">
                  <a:moveTo>
                    <a:pt x="0" y="0"/>
                  </a:moveTo>
                  <a:lnTo>
                    <a:pt x="6714927" y="0"/>
                  </a:lnTo>
                  <a:lnTo>
                    <a:pt x="6714927" y="515540"/>
                  </a:lnTo>
                  <a:lnTo>
                    <a:pt x="0" y="515540"/>
                  </a:lnTo>
                  <a:close/>
                </a:path>
              </a:pathLst>
            </a:custGeom>
            <a:solidFill>
              <a:srgbClr val="000000">
                <a:alpha val="0"/>
              </a:srgbClr>
            </a:solidFill>
          </p:spPr>
        </p:sp>
        <p:sp>
          <p:nvSpPr>
            <p:cNvPr name="TextBox 27" id="27"/>
            <p:cNvSpPr txBox="true"/>
            <p:nvPr/>
          </p:nvSpPr>
          <p:spPr>
            <a:xfrm>
              <a:off x="0" y="-76200"/>
              <a:ext cx="6714927" cy="591740"/>
            </a:xfrm>
            <a:prstGeom prst="rect">
              <a:avLst/>
            </a:prstGeom>
          </p:spPr>
          <p:txBody>
            <a:bodyPr anchor="t" rtlCol="false" tIns="0" lIns="0" bIns="0" rIns="0"/>
            <a:lstStyle/>
            <a:p>
              <a:pPr algn="l">
                <a:lnSpc>
                  <a:spcPts val="3000"/>
                </a:lnSpc>
              </a:pPr>
              <a:r>
                <a:rPr lang="en-US" sz="1874">
                  <a:solidFill>
                    <a:srgbClr val="D6E5EF"/>
                  </a:solidFill>
                  <a:latin typeface="Source Sans Pro"/>
                  <a:ea typeface="Source Sans Pro"/>
                  <a:cs typeface="Source Sans Pro"/>
                  <a:sym typeface="Source Sans Pro"/>
                </a:rPr>
                <a:t>Serverless (FaaS)</a:t>
              </a:r>
            </a:p>
          </p:txBody>
        </p:sp>
      </p:grpSp>
      <p:grpSp>
        <p:nvGrpSpPr>
          <p:cNvPr name="Group 28" id="28"/>
          <p:cNvGrpSpPr/>
          <p:nvPr/>
        </p:nvGrpSpPr>
        <p:grpSpPr>
          <a:xfrm rot="0">
            <a:off x="855612" y="5943451"/>
            <a:ext cx="16574989" cy="695622"/>
            <a:chOff x="0" y="0"/>
            <a:chExt cx="22099985" cy="927497"/>
          </a:xfrm>
        </p:grpSpPr>
        <p:sp>
          <p:nvSpPr>
            <p:cNvPr name="Freeform 29" id="29"/>
            <p:cNvSpPr/>
            <p:nvPr/>
          </p:nvSpPr>
          <p:spPr>
            <a:xfrm flipH="false" flipV="false" rot="0">
              <a:off x="0" y="0"/>
              <a:ext cx="22100032" cy="927481"/>
            </a:xfrm>
            <a:custGeom>
              <a:avLst/>
              <a:gdLst/>
              <a:ahLst/>
              <a:cxnLst/>
              <a:rect r="r" b="b" t="t" l="l"/>
              <a:pathLst>
                <a:path h="927481" w="22100032">
                  <a:moveTo>
                    <a:pt x="0" y="0"/>
                  </a:moveTo>
                  <a:lnTo>
                    <a:pt x="22100032" y="0"/>
                  </a:lnTo>
                  <a:lnTo>
                    <a:pt x="22100032" y="927481"/>
                  </a:lnTo>
                  <a:lnTo>
                    <a:pt x="0" y="927481"/>
                  </a:lnTo>
                  <a:close/>
                </a:path>
              </a:pathLst>
            </a:custGeom>
            <a:solidFill>
              <a:srgbClr val="000000">
                <a:alpha val="0"/>
              </a:srgbClr>
            </a:solidFill>
          </p:spPr>
        </p:sp>
      </p:grpSp>
      <p:grpSp>
        <p:nvGrpSpPr>
          <p:cNvPr name="Group 30" id="30"/>
          <p:cNvGrpSpPr/>
          <p:nvPr/>
        </p:nvGrpSpPr>
        <p:grpSpPr>
          <a:xfrm rot="0">
            <a:off x="1099245" y="6097935"/>
            <a:ext cx="5036195" cy="386655"/>
            <a:chOff x="0" y="0"/>
            <a:chExt cx="6714927" cy="515540"/>
          </a:xfrm>
        </p:grpSpPr>
        <p:sp>
          <p:nvSpPr>
            <p:cNvPr name="Freeform 31" id="31"/>
            <p:cNvSpPr/>
            <p:nvPr/>
          </p:nvSpPr>
          <p:spPr>
            <a:xfrm flipH="false" flipV="false" rot="0">
              <a:off x="0" y="0"/>
              <a:ext cx="6714927" cy="515540"/>
            </a:xfrm>
            <a:custGeom>
              <a:avLst/>
              <a:gdLst/>
              <a:ahLst/>
              <a:cxnLst/>
              <a:rect r="r" b="b" t="t" l="l"/>
              <a:pathLst>
                <a:path h="515540" w="6714927">
                  <a:moveTo>
                    <a:pt x="0" y="0"/>
                  </a:moveTo>
                  <a:lnTo>
                    <a:pt x="6714927" y="0"/>
                  </a:lnTo>
                  <a:lnTo>
                    <a:pt x="6714927" y="515540"/>
                  </a:lnTo>
                  <a:lnTo>
                    <a:pt x="0" y="515540"/>
                  </a:lnTo>
                  <a:close/>
                </a:path>
              </a:pathLst>
            </a:custGeom>
            <a:solidFill>
              <a:srgbClr val="000000">
                <a:alpha val="0"/>
              </a:srgbClr>
            </a:solidFill>
          </p:spPr>
        </p:sp>
        <p:sp>
          <p:nvSpPr>
            <p:cNvPr name="TextBox 32" id="32"/>
            <p:cNvSpPr txBox="true"/>
            <p:nvPr/>
          </p:nvSpPr>
          <p:spPr>
            <a:xfrm>
              <a:off x="0" y="-76200"/>
              <a:ext cx="6714927" cy="591740"/>
            </a:xfrm>
            <a:prstGeom prst="rect">
              <a:avLst/>
            </a:prstGeom>
          </p:spPr>
          <p:txBody>
            <a:bodyPr anchor="t" rtlCol="false" tIns="0" lIns="0" bIns="0" rIns="0"/>
            <a:lstStyle/>
            <a:p>
              <a:pPr algn="l">
                <a:lnSpc>
                  <a:spcPts val="3000"/>
                </a:lnSpc>
              </a:pPr>
              <a:r>
                <a:rPr lang="en-US" sz="1874">
                  <a:solidFill>
                    <a:srgbClr val="D6E5EF"/>
                  </a:solidFill>
                  <a:latin typeface="Source Sans Pro"/>
                  <a:ea typeface="Source Sans Pro"/>
                  <a:cs typeface="Source Sans Pro"/>
                  <a:sym typeface="Source Sans Pro"/>
                </a:rPr>
                <a:t>Scaling</a:t>
              </a:r>
            </a:p>
          </p:txBody>
        </p:sp>
      </p:grpSp>
      <p:grpSp>
        <p:nvGrpSpPr>
          <p:cNvPr name="Group 33" id="33"/>
          <p:cNvGrpSpPr/>
          <p:nvPr/>
        </p:nvGrpSpPr>
        <p:grpSpPr>
          <a:xfrm rot="0">
            <a:off x="6628359" y="6097935"/>
            <a:ext cx="5031432" cy="386655"/>
            <a:chOff x="0" y="0"/>
            <a:chExt cx="6708577" cy="515540"/>
          </a:xfrm>
        </p:grpSpPr>
        <p:sp>
          <p:nvSpPr>
            <p:cNvPr name="Freeform 34" id="34"/>
            <p:cNvSpPr/>
            <p:nvPr/>
          </p:nvSpPr>
          <p:spPr>
            <a:xfrm flipH="false" flipV="false" rot="0">
              <a:off x="0" y="0"/>
              <a:ext cx="6708577" cy="515540"/>
            </a:xfrm>
            <a:custGeom>
              <a:avLst/>
              <a:gdLst/>
              <a:ahLst/>
              <a:cxnLst/>
              <a:rect r="r" b="b" t="t" l="l"/>
              <a:pathLst>
                <a:path h="515540" w="6708577">
                  <a:moveTo>
                    <a:pt x="0" y="0"/>
                  </a:moveTo>
                  <a:lnTo>
                    <a:pt x="6708577" y="0"/>
                  </a:lnTo>
                  <a:lnTo>
                    <a:pt x="6708577" y="515540"/>
                  </a:lnTo>
                  <a:lnTo>
                    <a:pt x="0" y="515540"/>
                  </a:lnTo>
                  <a:close/>
                </a:path>
              </a:pathLst>
            </a:custGeom>
            <a:solidFill>
              <a:srgbClr val="000000">
                <a:alpha val="0"/>
              </a:srgbClr>
            </a:solidFill>
          </p:spPr>
        </p:sp>
        <p:sp>
          <p:nvSpPr>
            <p:cNvPr name="TextBox 35" id="35"/>
            <p:cNvSpPr txBox="true"/>
            <p:nvPr/>
          </p:nvSpPr>
          <p:spPr>
            <a:xfrm>
              <a:off x="0" y="-76200"/>
              <a:ext cx="6708577" cy="591740"/>
            </a:xfrm>
            <a:prstGeom prst="rect">
              <a:avLst/>
            </a:prstGeom>
          </p:spPr>
          <p:txBody>
            <a:bodyPr anchor="t" rtlCol="false" tIns="0" lIns="0" bIns="0" rIns="0"/>
            <a:lstStyle/>
            <a:p>
              <a:pPr algn="l">
                <a:lnSpc>
                  <a:spcPts val="3000"/>
                </a:lnSpc>
              </a:pPr>
              <a:r>
                <a:rPr lang="en-US" sz="1874">
                  <a:solidFill>
                    <a:srgbClr val="D6E5EF"/>
                  </a:solidFill>
                  <a:latin typeface="Source Sans Pro"/>
                  <a:ea typeface="Source Sans Pro"/>
                  <a:cs typeface="Source Sans Pro"/>
                  <a:sym typeface="Source Sans Pro"/>
                </a:rPr>
                <a:t>Manual or auto-scaling</a:t>
              </a:r>
            </a:p>
          </p:txBody>
        </p:sp>
      </p:grpSp>
      <p:grpSp>
        <p:nvGrpSpPr>
          <p:cNvPr name="Group 36" id="36"/>
          <p:cNvGrpSpPr/>
          <p:nvPr/>
        </p:nvGrpSpPr>
        <p:grpSpPr>
          <a:xfrm rot="0">
            <a:off x="12152710" y="6097935"/>
            <a:ext cx="5036195" cy="386655"/>
            <a:chOff x="0" y="0"/>
            <a:chExt cx="6714927" cy="515540"/>
          </a:xfrm>
        </p:grpSpPr>
        <p:sp>
          <p:nvSpPr>
            <p:cNvPr name="Freeform 37" id="37"/>
            <p:cNvSpPr/>
            <p:nvPr/>
          </p:nvSpPr>
          <p:spPr>
            <a:xfrm flipH="false" flipV="false" rot="0">
              <a:off x="0" y="0"/>
              <a:ext cx="6714927" cy="515540"/>
            </a:xfrm>
            <a:custGeom>
              <a:avLst/>
              <a:gdLst/>
              <a:ahLst/>
              <a:cxnLst/>
              <a:rect r="r" b="b" t="t" l="l"/>
              <a:pathLst>
                <a:path h="515540" w="6714927">
                  <a:moveTo>
                    <a:pt x="0" y="0"/>
                  </a:moveTo>
                  <a:lnTo>
                    <a:pt x="6714927" y="0"/>
                  </a:lnTo>
                  <a:lnTo>
                    <a:pt x="6714927" y="515540"/>
                  </a:lnTo>
                  <a:lnTo>
                    <a:pt x="0" y="515540"/>
                  </a:lnTo>
                  <a:close/>
                </a:path>
              </a:pathLst>
            </a:custGeom>
            <a:solidFill>
              <a:srgbClr val="000000">
                <a:alpha val="0"/>
              </a:srgbClr>
            </a:solidFill>
          </p:spPr>
        </p:sp>
        <p:sp>
          <p:nvSpPr>
            <p:cNvPr name="TextBox 38" id="38"/>
            <p:cNvSpPr txBox="true"/>
            <p:nvPr/>
          </p:nvSpPr>
          <p:spPr>
            <a:xfrm>
              <a:off x="0" y="-76200"/>
              <a:ext cx="6714927" cy="591740"/>
            </a:xfrm>
            <a:prstGeom prst="rect">
              <a:avLst/>
            </a:prstGeom>
          </p:spPr>
          <p:txBody>
            <a:bodyPr anchor="t" rtlCol="false" tIns="0" lIns="0" bIns="0" rIns="0"/>
            <a:lstStyle/>
            <a:p>
              <a:pPr algn="l">
                <a:lnSpc>
                  <a:spcPts val="3000"/>
                </a:lnSpc>
              </a:pPr>
              <a:r>
                <a:rPr lang="en-US" sz="1874">
                  <a:solidFill>
                    <a:srgbClr val="D6E5EF"/>
                  </a:solidFill>
                  <a:latin typeface="Source Sans Pro"/>
                  <a:ea typeface="Source Sans Pro"/>
                  <a:cs typeface="Source Sans Pro"/>
                  <a:sym typeface="Source Sans Pro"/>
                </a:rPr>
                <a:t>Fully automatic</a:t>
              </a:r>
            </a:p>
          </p:txBody>
        </p:sp>
      </p:grpSp>
      <p:grpSp>
        <p:nvGrpSpPr>
          <p:cNvPr name="Group 39" id="39"/>
          <p:cNvGrpSpPr/>
          <p:nvPr/>
        </p:nvGrpSpPr>
        <p:grpSpPr>
          <a:xfrm rot="0">
            <a:off x="855612" y="6639074"/>
            <a:ext cx="16574989" cy="695622"/>
            <a:chOff x="0" y="0"/>
            <a:chExt cx="22099985" cy="927497"/>
          </a:xfrm>
        </p:grpSpPr>
        <p:sp>
          <p:nvSpPr>
            <p:cNvPr name="Freeform 40" id="40"/>
            <p:cNvSpPr/>
            <p:nvPr/>
          </p:nvSpPr>
          <p:spPr>
            <a:xfrm flipH="false" flipV="false" rot="0">
              <a:off x="0" y="0"/>
              <a:ext cx="22100032" cy="927481"/>
            </a:xfrm>
            <a:custGeom>
              <a:avLst/>
              <a:gdLst/>
              <a:ahLst/>
              <a:cxnLst/>
              <a:rect r="r" b="b" t="t" l="l"/>
              <a:pathLst>
                <a:path h="927481" w="22100032">
                  <a:moveTo>
                    <a:pt x="0" y="0"/>
                  </a:moveTo>
                  <a:lnTo>
                    <a:pt x="22100032" y="0"/>
                  </a:lnTo>
                  <a:lnTo>
                    <a:pt x="22100032" y="927481"/>
                  </a:lnTo>
                  <a:lnTo>
                    <a:pt x="0" y="927481"/>
                  </a:lnTo>
                  <a:close/>
                </a:path>
              </a:pathLst>
            </a:custGeom>
            <a:solidFill>
              <a:srgbClr val="FFFFFF">
                <a:alpha val="0"/>
              </a:srgbClr>
            </a:solidFill>
          </p:spPr>
        </p:sp>
      </p:grpSp>
      <p:grpSp>
        <p:nvGrpSpPr>
          <p:cNvPr name="Group 41" id="41"/>
          <p:cNvGrpSpPr/>
          <p:nvPr/>
        </p:nvGrpSpPr>
        <p:grpSpPr>
          <a:xfrm rot="0">
            <a:off x="1099245" y="6793558"/>
            <a:ext cx="5036195" cy="386655"/>
            <a:chOff x="0" y="0"/>
            <a:chExt cx="6714927" cy="515540"/>
          </a:xfrm>
        </p:grpSpPr>
        <p:sp>
          <p:nvSpPr>
            <p:cNvPr name="Freeform 42" id="42"/>
            <p:cNvSpPr/>
            <p:nvPr/>
          </p:nvSpPr>
          <p:spPr>
            <a:xfrm flipH="false" flipV="false" rot="0">
              <a:off x="0" y="0"/>
              <a:ext cx="6714927" cy="515540"/>
            </a:xfrm>
            <a:custGeom>
              <a:avLst/>
              <a:gdLst/>
              <a:ahLst/>
              <a:cxnLst/>
              <a:rect r="r" b="b" t="t" l="l"/>
              <a:pathLst>
                <a:path h="515540" w="6714927">
                  <a:moveTo>
                    <a:pt x="0" y="0"/>
                  </a:moveTo>
                  <a:lnTo>
                    <a:pt x="6714927" y="0"/>
                  </a:lnTo>
                  <a:lnTo>
                    <a:pt x="6714927" y="515540"/>
                  </a:lnTo>
                  <a:lnTo>
                    <a:pt x="0" y="515540"/>
                  </a:lnTo>
                  <a:close/>
                </a:path>
              </a:pathLst>
            </a:custGeom>
            <a:solidFill>
              <a:srgbClr val="000000">
                <a:alpha val="0"/>
              </a:srgbClr>
            </a:solidFill>
          </p:spPr>
        </p:sp>
        <p:sp>
          <p:nvSpPr>
            <p:cNvPr name="TextBox 43" id="43"/>
            <p:cNvSpPr txBox="true"/>
            <p:nvPr/>
          </p:nvSpPr>
          <p:spPr>
            <a:xfrm>
              <a:off x="0" y="-76200"/>
              <a:ext cx="6714927" cy="591740"/>
            </a:xfrm>
            <a:prstGeom prst="rect">
              <a:avLst/>
            </a:prstGeom>
          </p:spPr>
          <p:txBody>
            <a:bodyPr anchor="t" rtlCol="false" tIns="0" lIns="0" bIns="0" rIns="0"/>
            <a:lstStyle/>
            <a:p>
              <a:pPr algn="l">
                <a:lnSpc>
                  <a:spcPts val="3000"/>
                </a:lnSpc>
              </a:pPr>
              <a:r>
                <a:rPr lang="en-US" sz="1874">
                  <a:solidFill>
                    <a:srgbClr val="D6E5EF"/>
                  </a:solidFill>
                  <a:latin typeface="Source Sans Pro"/>
                  <a:ea typeface="Source Sans Pro"/>
                  <a:cs typeface="Source Sans Pro"/>
                  <a:sym typeface="Source Sans Pro"/>
                </a:rPr>
                <a:t>Cost</a:t>
              </a:r>
            </a:p>
          </p:txBody>
        </p:sp>
      </p:grpSp>
      <p:grpSp>
        <p:nvGrpSpPr>
          <p:cNvPr name="Group 44" id="44"/>
          <p:cNvGrpSpPr/>
          <p:nvPr/>
        </p:nvGrpSpPr>
        <p:grpSpPr>
          <a:xfrm rot="0">
            <a:off x="6628359" y="6793558"/>
            <a:ext cx="5031432" cy="386655"/>
            <a:chOff x="0" y="0"/>
            <a:chExt cx="6708577" cy="515540"/>
          </a:xfrm>
        </p:grpSpPr>
        <p:sp>
          <p:nvSpPr>
            <p:cNvPr name="Freeform 45" id="45"/>
            <p:cNvSpPr/>
            <p:nvPr/>
          </p:nvSpPr>
          <p:spPr>
            <a:xfrm flipH="false" flipV="false" rot="0">
              <a:off x="0" y="0"/>
              <a:ext cx="6708577" cy="515540"/>
            </a:xfrm>
            <a:custGeom>
              <a:avLst/>
              <a:gdLst/>
              <a:ahLst/>
              <a:cxnLst/>
              <a:rect r="r" b="b" t="t" l="l"/>
              <a:pathLst>
                <a:path h="515540" w="6708577">
                  <a:moveTo>
                    <a:pt x="0" y="0"/>
                  </a:moveTo>
                  <a:lnTo>
                    <a:pt x="6708577" y="0"/>
                  </a:lnTo>
                  <a:lnTo>
                    <a:pt x="6708577" y="515540"/>
                  </a:lnTo>
                  <a:lnTo>
                    <a:pt x="0" y="515540"/>
                  </a:lnTo>
                  <a:close/>
                </a:path>
              </a:pathLst>
            </a:custGeom>
            <a:solidFill>
              <a:srgbClr val="000000">
                <a:alpha val="0"/>
              </a:srgbClr>
            </a:solidFill>
          </p:spPr>
        </p:sp>
        <p:sp>
          <p:nvSpPr>
            <p:cNvPr name="TextBox 46" id="46"/>
            <p:cNvSpPr txBox="true"/>
            <p:nvPr/>
          </p:nvSpPr>
          <p:spPr>
            <a:xfrm>
              <a:off x="0" y="-76200"/>
              <a:ext cx="6708577" cy="591740"/>
            </a:xfrm>
            <a:prstGeom prst="rect">
              <a:avLst/>
            </a:prstGeom>
          </p:spPr>
          <p:txBody>
            <a:bodyPr anchor="t" rtlCol="false" tIns="0" lIns="0" bIns="0" rIns="0"/>
            <a:lstStyle/>
            <a:p>
              <a:pPr algn="l">
                <a:lnSpc>
                  <a:spcPts val="3000"/>
                </a:lnSpc>
              </a:pPr>
              <a:r>
                <a:rPr lang="en-US" sz="1874">
                  <a:solidFill>
                    <a:srgbClr val="D6E5EF"/>
                  </a:solidFill>
                  <a:latin typeface="Source Sans Pro"/>
                  <a:ea typeface="Source Sans Pro"/>
                  <a:cs typeface="Source Sans Pro"/>
                  <a:sym typeface="Source Sans Pro"/>
                </a:rPr>
                <a:t>Pay for uptime</a:t>
              </a:r>
            </a:p>
          </p:txBody>
        </p:sp>
      </p:grpSp>
      <p:grpSp>
        <p:nvGrpSpPr>
          <p:cNvPr name="Group 47" id="47"/>
          <p:cNvGrpSpPr/>
          <p:nvPr/>
        </p:nvGrpSpPr>
        <p:grpSpPr>
          <a:xfrm rot="0">
            <a:off x="12152710" y="6793558"/>
            <a:ext cx="5036195" cy="386655"/>
            <a:chOff x="0" y="0"/>
            <a:chExt cx="6714927" cy="515540"/>
          </a:xfrm>
        </p:grpSpPr>
        <p:sp>
          <p:nvSpPr>
            <p:cNvPr name="Freeform 48" id="48"/>
            <p:cNvSpPr/>
            <p:nvPr/>
          </p:nvSpPr>
          <p:spPr>
            <a:xfrm flipH="false" flipV="false" rot="0">
              <a:off x="0" y="0"/>
              <a:ext cx="6714927" cy="515540"/>
            </a:xfrm>
            <a:custGeom>
              <a:avLst/>
              <a:gdLst/>
              <a:ahLst/>
              <a:cxnLst/>
              <a:rect r="r" b="b" t="t" l="l"/>
              <a:pathLst>
                <a:path h="515540" w="6714927">
                  <a:moveTo>
                    <a:pt x="0" y="0"/>
                  </a:moveTo>
                  <a:lnTo>
                    <a:pt x="6714927" y="0"/>
                  </a:lnTo>
                  <a:lnTo>
                    <a:pt x="6714927" y="515540"/>
                  </a:lnTo>
                  <a:lnTo>
                    <a:pt x="0" y="515540"/>
                  </a:lnTo>
                  <a:close/>
                </a:path>
              </a:pathLst>
            </a:custGeom>
            <a:solidFill>
              <a:srgbClr val="000000">
                <a:alpha val="0"/>
              </a:srgbClr>
            </a:solidFill>
          </p:spPr>
        </p:sp>
        <p:sp>
          <p:nvSpPr>
            <p:cNvPr name="TextBox 49" id="49"/>
            <p:cNvSpPr txBox="true"/>
            <p:nvPr/>
          </p:nvSpPr>
          <p:spPr>
            <a:xfrm>
              <a:off x="0" y="-76200"/>
              <a:ext cx="6714927" cy="591740"/>
            </a:xfrm>
            <a:prstGeom prst="rect">
              <a:avLst/>
            </a:prstGeom>
          </p:spPr>
          <p:txBody>
            <a:bodyPr anchor="t" rtlCol="false" tIns="0" lIns="0" bIns="0" rIns="0"/>
            <a:lstStyle/>
            <a:p>
              <a:pPr algn="l">
                <a:lnSpc>
                  <a:spcPts val="3000"/>
                </a:lnSpc>
              </a:pPr>
              <a:r>
                <a:rPr lang="en-US" sz="1874">
                  <a:solidFill>
                    <a:srgbClr val="D6E5EF"/>
                  </a:solidFill>
                  <a:latin typeface="Source Sans Pro"/>
                  <a:ea typeface="Source Sans Pro"/>
                  <a:cs typeface="Source Sans Pro"/>
                  <a:sym typeface="Source Sans Pro"/>
                </a:rPr>
                <a:t>Pay per execution</a:t>
              </a:r>
            </a:p>
          </p:txBody>
        </p:sp>
      </p:grpSp>
      <p:grpSp>
        <p:nvGrpSpPr>
          <p:cNvPr name="Group 50" id="50"/>
          <p:cNvGrpSpPr/>
          <p:nvPr/>
        </p:nvGrpSpPr>
        <p:grpSpPr>
          <a:xfrm rot="0">
            <a:off x="855612" y="7334696"/>
            <a:ext cx="16574989" cy="695622"/>
            <a:chOff x="0" y="0"/>
            <a:chExt cx="22099985" cy="927497"/>
          </a:xfrm>
        </p:grpSpPr>
        <p:sp>
          <p:nvSpPr>
            <p:cNvPr name="Freeform 51" id="51"/>
            <p:cNvSpPr/>
            <p:nvPr/>
          </p:nvSpPr>
          <p:spPr>
            <a:xfrm flipH="false" flipV="false" rot="0">
              <a:off x="0" y="0"/>
              <a:ext cx="22100032" cy="927481"/>
            </a:xfrm>
            <a:custGeom>
              <a:avLst/>
              <a:gdLst/>
              <a:ahLst/>
              <a:cxnLst/>
              <a:rect r="r" b="b" t="t" l="l"/>
              <a:pathLst>
                <a:path h="927481" w="22100032">
                  <a:moveTo>
                    <a:pt x="0" y="0"/>
                  </a:moveTo>
                  <a:lnTo>
                    <a:pt x="22100032" y="0"/>
                  </a:lnTo>
                  <a:lnTo>
                    <a:pt x="22100032" y="927481"/>
                  </a:lnTo>
                  <a:lnTo>
                    <a:pt x="0" y="927481"/>
                  </a:lnTo>
                  <a:close/>
                </a:path>
              </a:pathLst>
            </a:custGeom>
            <a:solidFill>
              <a:srgbClr val="000000">
                <a:alpha val="0"/>
              </a:srgbClr>
            </a:solidFill>
          </p:spPr>
        </p:sp>
      </p:grpSp>
      <p:grpSp>
        <p:nvGrpSpPr>
          <p:cNvPr name="Group 52" id="52"/>
          <p:cNvGrpSpPr/>
          <p:nvPr/>
        </p:nvGrpSpPr>
        <p:grpSpPr>
          <a:xfrm rot="0">
            <a:off x="1099245" y="7489180"/>
            <a:ext cx="5036195" cy="386655"/>
            <a:chOff x="0" y="0"/>
            <a:chExt cx="6714927" cy="515540"/>
          </a:xfrm>
        </p:grpSpPr>
        <p:sp>
          <p:nvSpPr>
            <p:cNvPr name="Freeform 53" id="53"/>
            <p:cNvSpPr/>
            <p:nvPr/>
          </p:nvSpPr>
          <p:spPr>
            <a:xfrm flipH="false" flipV="false" rot="0">
              <a:off x="0" y="0"/>
              <a:ext cx="6714927" cy="515540"/>
            </a:xfrm>
            <a:custGeom>
              <a:avLst/>
              <a:gdLst/>
              <a:ahLst/>
              <a:cxnLst/>
              <a:rect r="r" b="b" t="t" l="l"/>
              <a:pathLst>
                <a:path h="515540" w="6714927">
                  <a:moveTo>
                    <a:pt x="0" y="0"/>
                  </a:moveTo>
                  <a:lnTo>
                    <a:pt x="6714927" y="0"/>
                  </a:lnTo>
                  <a:lnTo>
                    <a:pt x="6714927" y="515540"/>
                  </a:lnTo>
                  <a:lnTo>
                    <a:pt x="0" y="515540"/>
                  </a:lnTo>
                  <a:close/>
                </a:path>
              </a:pathLst>
            </a:custGeom>
            <a:solidFill>
              <a:srgbClr val="000000">
                <a:alpha val="0"/>
              </a:srgbClr>
            </a:solidFill>
          </p:spPr>
        </p:sp>
        <p:sp>
          <p:nvSpPr>
            <p:cNvPr name="TextBox 54" id="54"/>
            <p:cNvSpPr txBox="true"/>
            <p:nvPr/>
          </p:nvSpPr>
          <p:spPr>
            <a:xfrm>
              <a:off x="0" y="-76200"/>
              <a:ext cx="6714927" cy="591740"/>
            </a:xfrm>
            <a:prstGeom prst="rect">
              <a:avLst/>
            </a:prstGeom>
          </p:spPr>
          <p:txBody>
            <a:bodyPr anchor="t" rtlCol="false" tIns="0" lIns="0" bIns="0" rIns="0"/>
            <a:lstStyle/>
            <a:p>
              <a:pPr algn="l">
                <a:lnSpc>
                  <a:spcPts val="3000"/>
                </a:lnSpc>
              </a:pPr>
              <a:r>
                <a:rPr lang="en-US" sz="1874">
                  <a:solidFill>
                    <a:srgbClr val="D6E5EF"/>
                  </a:solidFill>
                  <a:latin typeface="Source Sans Pro"/>
                  <a:ea typeface="Source Sans Pro"/>
                  <a:cs typeface="Source Sans Pro"/>
                  <a:sym typeface="Source Sans Pro"/>
                </a:rPr>
                <a:t>Maintenance</a:t>
              </a:r>
            </a:p>
          </p:txBody>
        </p:sp>
      </p:grpSp>
      <p:grpSp>
        <p:nvGrpSpPr>
          <p:cNvPr name="Group 55" id="55"/>
          <p:cNvGrpSpPr/>
          <p:nvPr/>
        </p:nvGrpSpPr>
        <p:grpSpPr>
          <a:xfrm rot="0">
            <a:off x="6628359" y="7489180"/>
            <a:ext cx="5031432" cy="386655"/>
            <a:chOff x="0" y="0"/>
            <a:chExt cx="6708577" cy="515540"/>
          </a:xfrm>
        </p:grpSpPr>
        <p:sp>
          <p:nvSpPr>
            <p:cNvPr name="Freeform 56" id="56"/>
            <p:cNvSpPr/>
            <p:nvPr/>
          </p:nvSpPr>
          <p:spPr>
            <a:xfrm flipH="false" flipV="false" rot="0">
              <a:off x="0" y="0"/>
              <a:ext cx="6708577" cy="515540"/>
            </a:xfrm>
            <a:custGeom>
              <a:avLst/>
              <a:gdLst/>
              <a:ahLst/>
              <a:cxnLst/>
              <a:rect r="r" b="b" t="t" l="l"/>
              <a:pathLst>
                <a:path h="515540" w="6708577">
                  <a:moveTo>
                    <a:pt x="0" y="0"/>
                  </a:moveTo>
                  <a:lnTo>
                    <a:pt x="6708577" y="0"/>
                  </a:lnTo>
                  <a:lnTo>
                    <a:pt x="6708577" y="515540"/>
                  </a:lnTo>
                  <a:lnTo>
                    <a:pt x="0" y="515540"/>
                  </a:lnTo>
                  <a:close/>
                </a:path>
              </a:pathLst>
            </a:custGeom>
            <a:solidFill>
              <a:srgbClr val="000000">
                <a:alpha val="0"/>
              </a:srgbClr>
            </a:solidFill>
          </p:spPr>
        </p:sp>
        <p:sp>
          <p:nvSpPr>
            <p:cNvPr name="TextBox 57" id="57"/>
            <p:cNvSpPr txBox="true"/>
            <p:nvPr/>
          </p:nvSpPr>
          <p:spPr>
            <a:xfrm>
              <a:off x="0" y="-76200"/>
              <a:ext cx="6708577" cy="591740"/>
            </a:xfrm>
            <a:prstGeom prst="rect">
              <a:avLst/>
            </a:prstGeom>
          </p:spPr>
          <p:txBody>
            <a:bodyPr anchor="t" rtlCol="false" tIns="0" lIns="0" bIns="0" rIns="0"/>
            <a:lstStyle/>
            <a:p>
              <a:pPr algn="l">
                <a:lnSpc>
                  <a:spcPts val="3000"/>
                </a:lnSpc>
              </a:pPr>
              <a:r>
                <a:rPr lang="en-US" sz="1874">
                  <a:solidFill>
                    <a:srgbClr val="D6E5EF"/>
                  </a:solidFill>
                  <a:latin typeface="Source Sans Pro"/>
                  <a:ea typeface="Source Sans Pro"/>
                  <a:cs typeface="Source Sans Pro"/>
                  <a:sym typeface="Source Sans Pro"/>
                </a:rPr>
                <a:t>Managed by developers</a:t>
              </a:r>
            </a:p>
          </p:txBody>
        </p:sp>
      </p:grpSp>
      <p:grpSp>
        <p:nvGrpSpPr>
          <p:cNvPr name="Group 58" id="58"/>
          <p:cNvGrpSpPr/>
          <p:nvPr/>
        </p:nvGrpSpPr>
        <p:grpSpPr>
          <a:xfrm rot="0">
            <a:off x="12152710" y="7489180"/>
            <a:ext cx="5036195" cy="386655"/>
            <a:chOff x="0" y="0"/>
            <a:chExt cx="6714927" cy="515540"/>
          </a:xfrm>
        </p:grpSpPr>
        <p:sp>
          <p:nvSpPr>
            <p:cNvPr name="Freeform 59" id="59"/>
            <p:cNvSpPr/>
            <p:nvPr/>
          </p:nvSpPr>
          <p:spPr>
            <a:xfrm flipH="false" flipV="false" rot="0">
              <a:off x="0" y="0"/>
              <a:ext cx="6714927" cy="515540"/>
            </a:xfrm>
            <a:custGeom>
              <a:avLst/>
              <a:gdLst/>
              <a:ahLst/>
              <a:cxnLst/>
              <a:rect r="r" b="b" t="t" l="l"/>
              <a:pathLst>
                <a:path h="515540" w="6714927">
                  <a:moveTo>
                    <a:pt x="0" y="0"/>
                  </a:moveTo>
                  <a:lnTo>
                    <a:pt x="6714927" y="0"/>
                  </a:lnTo>
                  <a:lnTo>
                    <a:pt x="6714927" y="515540"/>
                  </a:lnTo>
                  <a:lnTo>
                    <a:pt x="0" y="515540"/>
                  </a:lnTo>
                  <a:close/>
                </a:path>
              </a:pathLst>
            </a:custGeom>
            <a:solidFill>
              <a:srgbClr val="000000">
                <a:alpha val="0"/>
              </a:srgbClr>
            </a:solidFill>
          </p:spPr>
        </p:sp>
        <p:sp>
          <p:nvSpPr>
            <p:cNvPr name="TextBox 60" id="60"/>
            <p:cNvSpPr txBox="true"/>
            <p:nvPr/>
          </p:nvSpPr>
          <p:spPr>
            <a:xfrm>
              <a:off x="0" y="-76200"/>
              <a:ext cx="6714927" cy="591740"/>
            </a:xfrm>
            <a:prstGeom prst="rect">
              <a:avLst/>
            </a:prstGeom>
          </p:spPr>
          <p:txBody>
            <a:bodyPr anchor="t" rtlCol="false" tIns="0" lIns="0" bIns="0" rIns="0"/>
            <a:lstStyle/>
            <a:p>
              <a:pPr algn="l">
                <a:lnSpc>
                  <a:spcPts val="3000"/>
                </a:lnSpc>
              </a:pPr>
              <a:r>
                <a:rPr lang="en-US" sz="1874">
                  <a:solidFill>
                    <a:srgbClr val="D6E5EF"/>
                  </a:solidFill>
                  <a:latin typeface="Source Sans Pro"/>
                  <a:ea typeface="Source Sans Pro"/>
                  <a:cs typeface="Source Sans Pro"/>
                  <a:sym typeface="Source Sans Pro"/>
                </a:rPr>
                <a:t>Handled by cloud provider</a:t>
              </a:r>
            </a:p>
          </p:txBody>
        </p:sp>
      </p:grpSp>
      <p:grpSp>
        <p:nvGrpSpPr>
          <p:cNvPr name="Group 61" id="61"/>
          <p:cNvGrpSpPr/>
          <p:nvPr/>
        </p:nvGrpSpPr>
        <p:grpSpPr>
          <a:xfrm rot="0">
            <a:off x="855612" y="8030319"/>
            <a:ext cx="16574989" cy="695622"/>
            <a:chOff x="0" y="0"/>
            <a:chExt cx="22099985" cy="927497"/>
          </a:xfrm>
        </p:grpSpPr>
        <p:sp>
          <p:nvSpPr>
            <p:cNvPr name="Freeform 62" id="62"/>
            <p:cNvSpPr/>
            <p:nvPr/>
          </p:nvSpPr>
          <p:spPr>
            <a:xfrm flipH="false" flipV="false" rot="0">
              <a:off x="0" y="0"/>
              <a:ext cx="22100032" cy="927481"/>
            </a:xfrm>
            <a:custGeom>
              <a:avLst/>
              <a:gdLst/>
              <a:ahLst/>
              <a:cxnLst/>
              <a:rect r="r" b="b" t="t" l="l"/>
              <a:pathLst>
                <a:path h="927481" w="22100032">
                  <a:moveTo>
                    <a:pt x="0" y="0"/>
                  </a:moveTo>
                  <a:lnTo>
                    <a:pt x="22100032" y="0"/>
                  </a:lnTo>
                  <a:lnTo>
                    <a:pt x="22100032" y="927481"/>
                  </a:lnTo>
                  <a:lnTo>
                    <a:pt x="0" y="927481"/>
                  </a:lnTo>
                  <a:close/>
                </a:path>
              </a:pathLst>
            </a:custGeom>
            <a:solidFill>
              <a:srgbClr val="FFFFFF">
                <a:alpha val="0"/>
              </a:srgbClr>
            </a:solidFill>
          </p:spPr>
        </p:sp>
      </p:grpSp>
      <p:grpSp>
        <p:nvGrpSpPr>
          <p:cNvPr name="Group 63" id="63"/>
          <p:cNvGrpSpPr/>
          <p:nvPr/>
        </p:nvGrpSpPr>
        <p:grpSpPr>
          <a:xfrm rot="0">
            <a:off x="1099245" y="8184802"/>
            <a:ext cx="5036195" cy="386655"/>
            <a:chOff x="0" y="0"/>
            <a:chExt cx="6714927" cy="515540"/>
          </a:xfrm>
        </p:grpSpPr>
        <p:sp>
          <p:nvSpPr>
            <p:cNvPr name="Freeform 64" id="64"/>
            <p:cNvSpPr/>
            <p:nvPr/>
          </p:nvSpPr>
          <p:spPr>
            <a:xfrm flipH="false" flipV="false" rot="0">
              <a:off x="0" y="0"/>
              <a:ext cx="6714927" cy="515540"/>
            </a:xfrm>
            <a:custGeom>
              <a:avLst/>
              <a:gdLst/>
              <a:ahLst/>
              <a:cxnLst/>
              <a:rect r="r" b="b" t="t" l="l"/>
              <a:pathLst>
                <a:path h="515540" w="6714927">
                  <a:moveTo>
                    <a:pt x="0" y="0"/>
                  </a:moveTo>
                  <a:lnTo>
                    <a:pt x="6714927" y="0"/>
                  </a:lnTo>
                  <a:lnTo>
                    <a:pt x="6714927" y="515540"/>
                  </a:lnTo>
                  <a:lnTo>
                    <a:pt x="0" y="515540"/>
                  </a:lnTo>
                  <a:close/>
                </a:path>
              </a:pathLst>
            </a:custGeom>
            <a:solidFill>
              <a:srgbClr val="000000">
                <a:alpha val="0"/>
              </a:srgbClr>
            </a:solidFill>
          </p:spPr>
        </p:sp>
        <p:sp>
          <p:nvSpPr>
            <p:cNvPr name="TextBox 65" id="65"/>
            <p:cNvSpPr txBox="true"/>
            <p:nvPr/>
          </p:nvSpPr>
          <p:spPr>
            <a:xfrm>
              <a:off x="0" y="-76200"/>
              <a:ext cx="6714927" cy="591740"/>
            </a:xfrm>
            <a:prstGeom prst="rect">
              <a:avLst/>
            </a:prstGeom>
          </p:spPr>
          <p:txBody>
            <a:bodyPr anchor="t" rtlCol="false" tIns="0" lIns="0" bIns="0" rIns="0"/>
            <a:lstStyle/>
            <a:p>
              <a:pPr algn="l">
                <a:lnSpc>
                  <a:spcPts val="3000"/>
                </a:lnSpc>
              </a:pPr>
              <a:r>
                <a:rPr lang="en-US" sz="1874">
                  <a:solidFill>
                    <a:srgbClr val="D6E5EF"/>
                  </a:solidFill>
                  <a:latin typeface="Source Sans Pro"/>
                  <a:ea typeface="Source Sans Pro"/>
                  <a:cs typeface="Source Sans Pro"/>
                  <a:sym typeface="Source Sans Pro"/>
                </a:rPr>
                <a:t>Security</a:t>
              </a:r>
            </a:p>
          </p:txBody>
        </p:sp>
      </p:grpSp>
      <p:grpSp>
        <p:nvGrpSpPr>
          <p:cNvPr name="Group 66" id="66"/>
          <p:cNvGrpSpPr/>
          <p:nvPr/>
        </p:nvGrpSpPr>
        <p:grpSpPr>
          <a:xfrm rot="0">
            <a:off x="6628359" y="8184802"/>
            <a:ext cx="5031432" cy="386655"/>
            <a:chOff x="0" y="0"/>
            <a:chExt cx="6708577" cy="515540"/>
          </a:xfrm>
        </p:grpSpPr>
        <p:sp>
          <p:nvSpPr>
            <p:cNvPr name="Freeform 67" id="67"/>
            <p:cNvSpPr/>
            <p:nvPr/>
          </p:nvSpPr>
          <p:spPr>
            <a:xfrm flipH="false" flipV="false" rot="0">
              <a:off x="0" y="0"/>
              <a:ext cx="6708577" cy="515540"/>
            </a:xfrm>
            <a:custGeom>
              <a:avLst/>
              <a:gdLst/>
              <a:ahLst/>
              <a:cxnLst/>
              <a:rect r="r" b="b" t="t" l="l"/>
              <a:pathLst>
                <a:path h="515540" w="6708577">
                  <a:moveTo>
                    <a:pt x="0" y="0"/>
                  </a:moveTo>
                  <a:lnTo>
                    <a:pt x="6708577" y="0"/>
                  </a:lnTo>
                  <a:lnTo>
                    <a:pt x="6708577" y="515540"/>
                  </a:lnTo>
                  <a:lnTo>
                    <a:pt x="0" y="515540"/>
                  </a:lnTo>
                  <a:close/>
                </a:path>
              </a:pathLst>
            </a:custGeom>
            <a:solidFill>
              <a:srgbClr val="000000">
                <a:alpha val="0"/>
              </a:srgbClr>
            </a:solidFill>
          </p:spPr>
        </p:sp>
        <p:sp>
          <p:nvSpPr>
            <p:cNvPr name="TextBox 68" id="68"/>
            <p:cNvSpPr txBox="true"/>
            <p:nvPr/>
          </p:nvSpPr>
          <p:spPr>
            <a:xfrm>
              <a:off x="0" y="-76200"/>
              <a:ext cx="6708577" cy="591740"/>
            </a:xfrm>
            <a:prstGeom prst="rect">
              <a:avLst/>
            </a:prstGeom>
          </p:spPr>
          <p:txBody>
            <a:bodyPr anchor="t" rtlCol="false" tIns="0" lIns="0" bIns="0" rIns="0"/>
            <a:lstStyle/>
            <a:p>
              <a:pPr algn="l">
                <a:lnSpc>
                  <a:spcPts val="3000"/>
                </a:lnSpc>
              </a:pPr>
              <a:r>
                <a:rPr lang="en-US" sz="1874">
                  <a:solidFill>
                    <a:srgbClr val="D6E5EF"/>
                  </a:solidFill>
                  <a:latin typeface="Source Sans Pro"/>
                  <a:ea typeface="Source Sans Pro"/>
                  <a:cs typeface="Source Sans Pro"/>
                  <a:sym typeface="Source Sans Pro"/>
                </a:rPr>
                <a:t>Managed by OS</a:t>
              </a:r>
            </a:p>
          </p:txBody>
        </p:sp>
      </p:grpSp>
      <p:grpSp>
        <p:nvGrpSpPr>
          <p:cNvPr name="Group 69" id="69"/>
          <p:cNvGrpSpPr/>
          <p:nvPr/>
        </p:nvGrpSpPr>
        <p:grpSpPr>
          <a:xfrm rot="0">
            <a:off x="12152710" y="8184802"/>
            <a:ext cx="5036195" cy="386655"/>
            <a:chOff x="0" y="0"/>
            <a:chExt cx="6714927" cy="515540"/>
          </a:xfrm>
        </p:grpSpPr>
        <p:sp>
          <p:nvSpPr>
            <p:cNvPr name="Freeform 70" id="70"/>
            <p:cNvSpPr/>
            <p:nvPr/>
          </p:nvSpPr>
          <p:spPr>
            <a:xfrm flipH="false" flipV="false" rot="0">
              <a:off x="0" y="0"/>
              <a:ext cx="6714927" cy="515540"/>
            </a:xfrm>
            <a:custGeom>
              <a:avLst/>
              <a:gdLst/>
              <a:ahLst/>
              <a:cxnLst/>
              <a:rect r="r" b="b" t="t" l="l"/>
              <a:pathLst>
                <a:path h="515540" w="6714927">
                  <a:moveTo>
                    <a:pt x="0" y="0"/>
                  </a:moveTo>
                  <a:lnTo>
                    <a:pt x="6714927" y="0"/>
                  </a:lnTo>
                  <a:lnTo>
                    <a:pt x="6714927" y="515540"/>
                  </a:lnTo>
                  <a:lnTo>
                    <a:pt x="0" y="515540"/>
                  </a:lnTo>
                  <a:close/>
                </a:path>
              </a:pathLst>
            </a:custGeom>
            <a:solidFill>
              <a:srgbClr val="000000">
                <a:alpha val="0"/>
              </a:srgbClr>
            </a:solidFill>
          </p:spPr>
        </p:sp>
        <p:sp>
          <p:nvSpPr>
            <p:cNvPr name="TextBox 71" id="71"/>
            <p:cNvSpPr txBox="true"/>
            <p:nvPr/>
          </p:nvSpPr>
          <p:spPr>
            <a:xfrm>
              <a:off x="0" y="-76200"/>
              <a:ext cx="6714927" cy="591740"/>
            </a:xfrm>
            <a:prstGeom prst="rect">
              <a:avLst/>
            </a:prstGeom>
          </p:spPr>
          <p:txBody>
            <a:bodyPr anchor="t" rtlCol="false" tIns="0" lIns="0" bIns="0" rIns="0"/>
            <a:lstStyle/>
            <a:p>
              <a:pPr algn="l">
                <a:lnSpc>
                  <a:spcPts val="3000"/>
                </a:lnSpc>
              </a:pPr>
              <a:r>
                <a:rPr lang="en-US" sz="1874">
                  <a:solidFill>
                    <a:srgbClr val="D6E5EF"/>
                  </a:solidFill>
                  <a:latin typeface="Source Sans Pro"/>
                  <a:ea typeface="Source Sans Pro"/>
                  <a:cs typeface="Source Sans Pro"/>
                  <a:sym typeface="Source Sans Pro"/>
                </a:rPr>
                <a:t>Cloud provider controls isolation</a:t>
              </a:r>
            </a:p>
          </p:txBody>
        </p:sp>
      </p:grpSp>
      <p:grpSp>
        <p:nvGrpSpPr>
          <p:cNvPr name="Group 72" id="72"/>
          <p:cNvGrpSpPr/>
          <p:nvPr/>
        </p:nvGrpSpPr>
        <p:grpSpPr>
          <a:xfrm rot="0">
            <a:off x="855612" y="8725941"/>
            <a:ext cx="16574989" cy="695622"/>
            <a:chOff x="0" y="0"/>
            <a:chExt cx="22099985" cy="927497"/>
          </a:xfrm>
        </p:grpSpPr>
        <p:sp>
          <p:nvSpPr>
            <p:cNvPr name="Freeform 73" id="73"/>
            <p:cNvSpPr/>
            <p:nvPr/>
          </p:nvSpPr>
          <p:spPr>
            <a:xfrm flipH="false" flipV="false" rot="0">
              <a:off x="0" y="0"/>
              <a:ext cx="22100032" cy="927481"/>
            </a:xfrm>
            <a:custGeom>
              <a:avLst/>
              <a:gdLst/>
              <a:ahLst/>
              <a:cxnLst/>
              <a:rect r="r" b="b" t="t" l="l"/>
              <a:pathLst>
                <a:path h="927481" w="22100032">
                  <a:moveTo>
                    <a:pt x="0" y="0"/>
                  </a:moveTo>
                  <a:lnTo>
                    <a:pt x="22100032" y="0"/>
                  </a:lnTo>
                  <a:lnTo>
                    <a:pt x="22100032" y="927481"/>
                  </a:lnTo>
                  <a:lnTo>
                    <a:pt x="0" y="927481"/>
                  </a:lnTo>
                  <a:close/>
                </a:path>
              </a:pathLst>
            </a:custGeom>
            <a:solidFill>
              <a:srgbClr val="000000">
                <a:alpha val="0"/>
              </a:srgbClr>
            </a:solidFill>
          </p:spPr>
        </p:sp>
      </p:grpSp>
      <p:grpSp>
        <p:nvGrpSpPr>
          <p:cNvPr name="Group 74" id="74"/>
          <p:cNvGrpSpPr/>
          <p:nvPr/>
        </p:nvGrpSpPr>
        <p:grpSpPr>
          <a:xfrm rot="0">
            <a:off x="1099245" y="8880425"/>
            <a:ext cx="5036195" cy="386655"/>
            <a:chOff x="0" y="0"/>
            <a:chExt cx="6714927" cy="515540"/>
          </a:xfrm>
        </p:grpSpPr>
        <p:sp>
          <p:nvSpPr>
            <p:cNvPr name="Freeform 75" id="75"/>
            <p:cNvSpPr/>
            <p:nvPr/>
          </p:nvSpPr>
          <p:spPr>
            <a:xfrm flipH="false" flipV="false" rot="0">
              <a:off x="0" y="0"/>
              <a:ext cx="6714927" cy="515540"/>
            </a:xfrm>
            <a:custGeom>
              <a:avLst/>
              <a:gdLst/>
              <a:ahLst/>
              <a:cxnLst/>
              <a:rect r="r" b="b" t="t" l="l"/>
              <a:pathLst>
                <a:path h="515540" w="6714927">
                  <a:moveTo>
                    <a:pt x="0" y="0"/>
                  </a:moveTo>
                  <a:lnTo>
                    <a:pt x="6714927" y="0"/>
                  </a:lnTo>
                  <a:lnTo>
                    <a:pt x="6714927" y="515540"/>
                  </a:lnTo>
                  <a:lnTo>
                    <a:pt x="0" y="515540"/>
                  </a:lnTo>
                  <a:close/>
                </a:path>
              </a:pathLst>
            </a:custGeom>
            <a:solidFill>
              <a:srgbClr val="000000">
                <a:alpha val="0"/>
              </a:srgbClr>
            </a:solidFill>
          </p:spPr>
        </p:sp>
        <p:sp>
          <p:nvSpPr>
            <p:cNvPr name="TextBox 76" id="76"/>
            <p:cNvSpPr txBox="true"/>
            <p:nvPr/>
          </p:nvSpPr>
          <p:spPr>
            <a:xfrm>
              <a:off x="0" y="-76200"/>
              <a:ext cx="6714927" cy="591740"/>
            </a:xfrm>
            <a:prstGeom prst="rect">
              <a:avLst/>
            </a:prstGeom>
          </p:spPr>
          <p:txBody>
            <a:bodyPr anchor="t" rtlCol="false" tIns="0" lIns="0" bIns="0" rIns="0"/>
            <a:lstStyle/>
            <a:p>
              <a:pPr algn="l">
                <a:lnSpc>
                  <a:spcPts val="3000"/>
                </a:lnSpc>
              </a:pPr>
              <a:r>
                <a:rPr lang="en-US" sz="1874">
                  <a:solidFill>
                    <a:srgbClr val="D6E5EF"/>
                  </a:solidFill>
                  <a:latin typeface="Source Sans Pro"/>
                  <a:ea typeface="Source Sans Pro"/>
                  <a:cs typeface="Source Sans Pro"/>
                  <a:sym typeface="Source Sans Pro"/>
                </a:rPr>
                <a:t>Performance</a:t>
              </a:r>
            </a:p>
          </p:txBody>
        </p:sp>
      </p:grpSp>
      <p:grpSp>
        <p:nvGrpSpPr>
          <p:cNvPr name="Group 77" id="77"/>
          <p:cNvGrpSpPr/>
          <p:nvPr/>
        </p:nvGrpSpPr>
        <p:grpSpPr>
          <a:xfrm rot="0">
            <a:off x="6628359" y="8880425"/>
            <a:ext cx="5031432" cy="386655"/>
            <a:chOff x="0" y="0"/>
            <a:chExt cx="6708577" cy="515540"/>
          </a:xfrm>
        </p:grpSpPr>
        <p:sp>
          <p:nvSpPr>
            <p:cNvPr name="Freeform 78" id="78"/>
            <p:cNvSpPr/>
            <p:nvPr/>
          </p:nvSpPr>
          <p:spPr>
            <a:xfrm flipH="false" flipV="false" rot="0">
              <a:off x="0" y="0"/>
              <a:ext cx="6708577" cy="515540"/>
            </a:xfrm>
            <a:custGeom>
              <a:avLst/>
              <a:gdLst/>
              <a:ahLst/>
              <a:cxnLst/>
              <a:rect r="r" b="b" t="t" l="l"/>
              <a:pathLst>
                <a:path h="515540" w="6708577">
                  <a:moveTo>
                    <a:pt x="0" y="0"/>
                  </a:moveTo>
                  <a:lnTo>
                    <a:pt x="6708577" y="0"/>
                  </a:lnTo>
                  <a:lnTo>
                    <a:pt x="6708577" y="515540"/>
                  </a:lnTo>
                  <a:lnTo>
                    <a:pt x="0" y="515540"/>
                  </a:lnTo>
                  <a:close/>
                </a:path>
              </a:pathLst>
            </a:custGeom>
            <a:solidFill>
              <a:srgbClr val="000000">
                <a:alpha val="0"/>
              </a:srgbClr>
            </a:solidFill>
          </p:spPr>
        </p:sp>
        <p:sp>
          <p:nvSpPr>
            <p:cNvPr name="TextBox 79" id="79"/>
            <p:cNvSpPr txBox="true"/>
            <p:nvPr/>
          </p:nvSpPr>
          <p:spPr>
            <a:xfrm>
              <a:off x="0" y="-76200"/>
              <a:ext cx="6708577" cy="591740"/>
            </a:xfrm>
            <a:prstGeom prst="rect">
              <a:avLst/>
            </a:prstGeom>
          </p:spPr>
          <p:txBody>
            <a:bodyPr anchor="t" rtlCol="false" tIns="0" lIns="0" bIns="0" rIns="0"/>
            <a:lstStyle/>
            <a:p>
              <a:pPr algn="l">
                <a:lnSpc>
                  <a:spcPts val="3000"/>
                </a:lnSpc>
              </a:pPr>
              <a:r>
                <a:rPr lang="en-US" sz="1874">
                  <a:solidFill>
                    <a:srgbClr val="D6E5EF"/>
                  </a:solidFill>
                  <a:latin typeface="Source Sans Pro"/>
                  <a:ea typeface="Source Sans Pro"/>
                  <a:cs typeface="Source Sans Pro"/>
                  <a:sym typeface="Source Sans Pro"/>
                </a:rPr>
                <a:t>Consistent</a:t>
              </a:r>
            </a:p>
          </p:txBody>
        </p:sp>
      </p:grpSp>
      <p:grpSp>
        <p:nvGrpSpPr>
          <p:cNvPr name="Group 80" id="80"/>
          <p:cNvGrpSpPr/>
          <p:nvPr/>
        </p:nvGrpSpPr>
        <p:grpSpPr>
          <a:xfrm rot="0">
            <a:off x="12152710" y="8880425"/>
            <a:ext cx="5036195" cy="386655"/>
            <a:chOff x="0" y="0"/>
            <a:chExt cx="6714927" cy="515540"/>
          </a:xfrm>
        </p:grpSpPr>
        <p:sp>
          <p:nvSpPr>
            <p:cNvPr name="Freeform 81" id="81"/>
            <p:cNvSpPr/>
            <p:nvPr/>
          </p:nvSpPr>
          <p:spPr>
            <a:xfrm flipH="false" flipV="false" rot="0">
              <a:off x="0" y="0"/>
              <a:ext cx="6714927" cy="515540"/>
            </a:xfrm>
            <a:custGeom>
              <a:avLst/>
              <a:gdLst/>
              <a:ahLst/>
              <a:cxnLst/>
              <a:rect r="r" b="b" t="t" l="l"/>
              <a:pathLst>
                <a:path h="515540" w="6714927">
                  <a:moveTo>
                    <a:pt x="0" y="0"/>
                  </a:moveTo>
                  <a:lnTo>
                    <a:pt x="6714927" y="0"/>
                  </a:lnTo>
                  <a:lnTo>
                    <a:pt x="6714927" y="515540"/>
                  </a:lnTo>
                  <a:lnTo>
                    <a:pt x="0" y="515540"/>
                  </a:lnTo>
                  <a:close/>
                </a:path>
              </a:pathLst>
            </a:custGeom>
            <a:solidFill>
              <a:srgbClr val="000000">
                <a:alpha val="0"/>
              </a:srgbClr>
            </a:solidFill>
          </p:spPr>
        </p:sp>
        <p:sp>
          <p:nvSpPr>
            <p:cNvPr name="TextBox 82" id="82"/>
            <p:cNvSpPr txBox="true"/>
            <p:nvPr/>
          </p:nvSpPr>
          <p:spPr>
            <a:xfrm>
              <a:off x="0" y="-76200"/>
              <a:ext cx="6714927" cy="591740"/>
            </a:xfrm>
            <a:prstGeom prst="rect">
              <a:avLst/>
            </a:prstGeom>
          </p:spPr>
          <p:txBody>
            <a:bodyPr anchor="t" rtlCol="false" tIns="0" lIns="0" bIns="0" rIns="0"/>
            <a:lstStyle/>
            <a:p>
              <a:pPr algn="l">
                <a:lnSpc>
                  <a:spcPts val="3000"/>
                </a:lnSpc>
              </a:pPr>
              <a:r>
                <a:rPr lang="en-US" sz="1874">
                  <a:solidFill>
                    <a:srgbClr val="D6E5EF"/>
                  </a:solidFill>
                  <a:latin typeface="Source Sans Pro"/>
                  <a:ea typeface="Source Sans Pro"/>
                  <a:cs typeface="Source Sans Pro"/>
                  <a:sym typeface="Source Sans Pro"/>
                </a:rPr>
                <a:t>Variable (cold start issues)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7741444" y="696069"/>
            <a:ext cx="9663113" cy="1484710"/>
            <a:chOff x="0" y="0"/>
            <a:chExt cx="12884150" cy="1979613"/>
          </a:xfrm>
        </p:grpSpPr>
        <p:sp>
          <p:nvSpPr>
            <p:cNvPr name="Freeform 7" id="7"/>
            <p:cNvSpPr/>
            <p:nvPr/>
          </p:nvSpPr>
          <p:spPr>
            <a:xfrm flipH="false" flipV="false" rot="0">
              <a:off x="0" y="0"/>
              <a:ext cx="12884150" cy="1979613"/>
            </a:xfrm>
            <a:custGeom>
              <a:avLst/>
              <a:gdLst/>
              <a:ahLst/>
              <a:cxnLst/>
              <a:rect r="r" b="b" t="t" l="l"/>
              <a:pathLst>
                <a:path h="1979613" w="12884150">
                  <a:moveTo>
                    <a:pt x="0" y="0"/>
                  </a:moveTo>
                  <a:lnTo>
                    <a:pt x="12884150" y="0"/>
                  </a:lnTo>
                  <a:lnTo>
                    <a:pt x="12884150" y="1979613"/>
                  </a:lnTo>
                  <a:lnTo>
                    <a:pt x="0" y="1979613"/>
                  </a:lnTo>
                  <a:close/>
                </a:path>
              </a:pathLst>
            </a:custGeom>
            <a:solidFill>
              <a:srgbClr val="000000">
                <a:alpha val="0"/>
              </a:srgbClr>
            </a:solidFill>
          </p:spPr>
        </p:sp>
        <p:sp>
          <p:nvSpPr>
            <p:cNvPr name="TextBox 8" id="8"/>
            <p:cNvSpPr txBox="true"/>
            <p:nvPr/>
          </p:nvSpPr>
          <p:spPr>
            <a:xfrm>
              <a:off x="0" y="-28575"/>
              <a:ext cx="12884150" cy="2008188"/>
            </a:xfrm>
            <a:prstGeom prst="rect">
              <a:avLst/>
            </a:prstGeom>
          </p:spPr>
          <p:txBody>
            <a:bodyPr anchor="t" rtlCol="false" tIns="0" lIns="0" bIns="0" rIns="0"/>
            <a:lstStyle/>
            <a:p>
              <a:pPr algn="l">
                <a:lnSpc>
                  <a:spcPts val="5812"/>
                </a:lnSpc>
              </a:pPr>
              <a:r>
                <a:rPr lang="en-US" sz="4625">
                  <a:solidFill>
                    <a:srgbClr val="F98AC7"/>
                  </a:solidFill>
                  <a:latin typeface="Lora"/>
                  <a:ea typeface="Lora"/>
                  <a:cs typeface="Lora"/>
                  <a:sym typeface="Lora"/>
                </a:rPr>
                <a:t>The Myriad Benefits of Serverless Computing</a:t>
              </a:r>
            </a:p>
          </p:txBody>
        </p:sp>
      </p:grpSp>
      <p:grpSp>
        <p:nvGrpSpPr>
          <p:cNvPr name="Group 9" id="9"/>
          <p:cNvGrpSpPr/>
          <p:nvPr/>
        </p:nvGrpSpPr>
        <p:grpSpPr>
          <a:xfrm rot="0">
            <a:off x="7741444" y="2559398"/>
            <a:ext cx="9663113" cy="1615082"/>
            <a:chOff x="0" y="0"/>
            <a:chExt cx="12884150" cy="2153443"/>
          </a:xfrm>
        </p:grpSpPr>
        <p:sp>
          <p:nvSpPr>
            <p:cNvPr name="Freeform 10" id="10"/>
            <p:cNvSpPr/>
            <p:nvPr/>
          </p:nvSpPr>
          <p:spPr>
            <a:xfrm flipH="false" flipV="false" rot="0">
              <a:off x="0" y="0"/>
              <a:ext cx="12884150" cy="2153443"/>
            </a:xfrm>
            <a:custGeom>
              <a:avLst/>
              <a:gdLst/>
              <a:ahLst/>
              <a:cxnLst/>
              <a:rect r="r" b="b" t="t" l="l"/>
              <a:pathLst>
                <a:path h="2153443" w="12884150">
                  <a:moveTo>
                    <a:pt x="0" y="0"/>
                  </a:moveTo>
                  <a:lnTo>
                    <a:pt x="12884150" y="0"/>
                  </a:lnTo>
                  <a:lnTo>
                    <a:pt x="12884150" y="2153443"/>
                  </a:lnTo>
                  <a:lnTo>
                    <a:pt x="0" y="2153443"/>
                  </a:lnTo>
                  <a:close/>
                </a:path>
              </a:pathLst>
            </a:custGeom>
            <a:solidFill>
              <a:srgbClr val="000000">
                <a:alpha val="0"/>
              </a:srgbClr>
            </a:solidFill>
          </p:spPr>
        </p:sp>
        <p:sp>
          <p:nvSpPr>
            <p:cNvPr name="TextBox 11" id="11"/>
            <p:cNvSpPr txBox="true"/>
            <p:nvPr/>
          </p:nvSpPr>
          <p:spPr>
            <a:xfrm>
              <a:off x="0" y="-76200"/>
              <a:ext cx="12884150" cy="2229643"/>
            </a:xfrm>
            <a:prstGeom prst="rect">
              <a:avLst/>
            </a:prstGeom>
          </p:spPr>
          <p:txBody>
            <a:bodyPr anchor="t" rtlCol="false" tIns="0" lIns="0" bIns="0" rIns="0"/>
            <a:lstStyle/>
            <a:p>
              <a:pPr algn="l">
                <a:lnSpc>
                  <a:spcPts val="3125"/>
                </a:lnSpc>
              </a:pPr>
              <a:r>
                <a:rPr lang="en-US" sz="1937">
                  <a:solidFill>
                    <a:srgbClr val="D6E5EF"/>
                  </a:solidFill>
                  <a:latin typeface="Source Sans Pro"/>
                  <a:ea typeface="Source Sans Pro"/>
                  <a:cs typeface="Source Sans Pro"/>
                  <a:sym typeface="Source Sans Pro"/>
                </a:rPr>
                <a:t>Serverless computing offers numerous benefits: Developers can focus on code, not infrastructure, leading to increased productivity. Auto-scaling ensures applications can handle varying workloads without manual intervention. Cost efficiency is achieved through pay-per-execution pricing.</a:t>
              </a:r>
            </a:p>
          </p:txBody>
        </p:sp>
      </p:grpSp>
      <p:grpSp>
        <p:nvGrpSpPr>
          <p:cNvPr name="Group 12" id="12"/>
          <p:cNvGrpSpPr/>
          <p:nvPr/>
        </p:nvGrpSpPr>
        <p:grpSpPr>
          <a:xfrm rot="0">
            <a:off x="7741444" y="4458444"/>
            <a:ext cx="9663113" cy="1211312"/>
            <a:chOff x="0" y="0"/>
            <a:chExt cx="12884150" cy="1615083"/>
          </a:xfrm>
        </p:grpSpPr>
        <p:sp>
          <p:nvSpPr>
            <p:cNvPr name="Freeform 13" id="13"/>
            <p:cNvSpPr/>
            <p:nvPr/>
          </p:nvSpPr>
          <p:spPr>
            <a:xfrm flipH="false" flipV="false" rot="0">
              <a:off x="0" y="0"/>
              <a:ext cx="12884150" cy="1615083"/>
            </a:xfrm>
            <a:custGeom>
              <a:avLst/>
              <a:gdLst/>
              <a:ahLst/>
              <a:cxnLst/>
              <a:rect r="r" b="b" t="t" l="l"/>
              <a:pathLst>
                <a:path h="1615083" w="12884150">
                  <a:moveTo>
                    <a:pt x="0" y="0"/>
                  </a:moveTo>
                  <a:lnTo>
                    <a:pt x="12884150" y="0"/>
                  </a:lnTo>
                  <a:lnTo>
                    <a:pt x="12884150" y="1615083"/>
                  </a:lnTo>
                  <a:lnTo>
                    <a:pt x="0" y="1615083"/>
                  </a:lnTo>
                  <a:close/>
                </a:path>
              </a:pathLst>
            </a:custGeom>
            <a:solidFill>
              <a:srgbClr val="000000">
                <a:alpha val="0"/>
              </a:srgbClr>
            </a:solidFill>
          </p:spPr>
        </p:sp>
        <p:sp>
          <p:nvSpPr>
            <p:cNvPr name="TextBox 14" id="14"/>
            <p:cNvSpPr txBox="true"/>
            <p:nvPr/>
          </p:nvSpPr>
          <p:spPr>
            <a:xfrm>
              <a:off x="0" y="-76200"/>
              <a:ext cx="12884150" cy="1691283"/>
            </a:xfrm>
            <a:prstGeom prst="rect">
              <a:avLst/>
            </a:prstGeom>
          </p:spPr>
          <p:txBody>
            <a:bodyPr anchor="t" rtlCol="false" tIns="0" lIns="0" bIns="0" rIns="0"/>
            <a:lstStyle/>
            <a:p>
              <a:pPr algn="l">
                <a:lnSpc>
                  <a:spcPts val="3125"/>
                </a:lnSpc>
              </a:pPr>
              <a:r>
                <a:rPr lang="en-US" sz="1937">
                  <a:solidFill>
                    <a:srgbClr val="D6E5EF"/>
                  </a:solidFill>
                  <a:latin typeface="Source Sans Pro"/>
                  <a:ea typeface="Source Sans Pro"/>
                  <a:cs typeface="Source Sans Pro"/>
                  <a:sym typeface="Source Sans Pro"/>
                </a:rPr>
                <a:t>High availability and fault tolerance are managed by the cloud provider, reducing operational overhead. Faster deployment is possible due to the absence of provisioning delays. Serverless computing leads to greater efficiency and agility.</a:t>
              </a:r>
            </a:p>
          </p:txBody>
        </p:sp>
      </p:grpSp>
      <p:sp>
        <p:nvSpPr>
          <p:cNvPr name="Freeform 15" id="15" descr="preencoded.png"/>
          <p:cNvSpPr/>
          <p:nvPr/>
        </p:nvSpPr>
        <p:spPr>
          <a:xfrm flipH="false" flipV="false" rot="0">
            <a:off x="7741444" y="5953720"/>
            <a:ext cx="631031" cy="631031"/>
          </a:xfrm>
          <a:custGeom>
            <a:avLst/>
            <a:gdLst/>
            <a:ahLst/>
            <a:cxnLst/>
            <a:rect r="r" b="b" t="t" l="l"/>
            <a:pathLst>
              <a:path h="631031" w="631031">
                <a:moveTo>
                  <a:pt x="0" y="0"/>
                </a:moveTo>
                <a:lnTo>
                  <a:pt x="631031" y="0"/>
                </a:lnTo>
                <a:lnTo>
                  <a:pt x="631031" y="631031"/>
                </a:lnTo>
                <a:lnTo>
                  <a:pt x="0" y="631031"/>
                </a:lnTo>
                <a:lnTo>
                  <a:pt x="0" y="0"/>
                </a:lnTo>
                <a:close/>
              </a:path>
            </a:pathLst>
          </a:custGeom>
          <a:blipFill>
            <a:blip r:embed="rId2"/>
            <a:stretch>
              <a:fillRect l="0" t="0" r="0" b="0"/>
            </a:stretch>
          </a:blipFill>
        </p:spPr>
      </p:sp>
      <p:grpSp>
        <p:nvGrpSpPr>
          <p:cNvPr name="Group 16" id="16"/>
          <p:cNvGrpSpPr/>
          <p:nvPr/>
        </p:nvGrpSpPr>
        <p:grpSpPr>
          <a:xfrm rot="0">
            <a:off x="7741444" y="6837164"/>
            <a:ext cx="2968526" cy="742058"/>
            <a:chOff x="0" y="0"/>
            <a:chExt cx="3958035" cy="989410"/>
          </a:xfrm>
        </p:grpSpPr>
        <p:sp>
          <p:nvSpPr>
            <p:cNvPr name="Freeform 17" id="17"/>
            <p:cNvSpPr/>
            <p:nvPr/>
          </p:nvSpPr>
          <p:spPr>
            <a:xfrm flipH="false" flipV="false" rot="0">
              <a:off x="0" y="0"/>
              <a:ext cx="3958035" cy="989410"/>
            </a:xfrm>
            <a:custGeom>
              <a:avLst/>
              <a:gdLst/>
              <a:ahLst/>
              <a:cxnLst/>
              <a:rect r="r" b="b" t="t" l="l"/>
              <a:pathLst>
                <a:path h="989410" w="3958035">
                  <a:moveTo>
                    <a:pt x="0" y="0"/>
                  </a:moveTo>
                  <a:lnTo>
                    <a:pt x="3958035" y="0"/>
                  </a:lnTo>
                  <a:lnTo>
                    <a:pt x="3958035" y="989410"/>
                  </a:lnTo>
                  <a:lnTo>
                    <a:pt x="0" y="989410"/>
                  </a:lnTo>
                  <a:close/>
                </a:path>
              </a:pathLst>
            </a:custGeom>
            <a:solidFill>
              <a:srgbClr val="000000">
                <a:alpha val="0"/>
              </a:srgbClr>
            </a:solidFill>
          </p:spPr>
        </p:sp>
        <p:sp>
          <p:nvSpPr>
            <p:cNvPr name="TextBox 18" id="18"/>
            <p:cNvSpPr txBox="true"/>
            <p:nvPr/>
          </p:nvSpPr>
          <p:spPr>
            <a:xfrm>
              <a:off x="0" y="0"/>
              <a:ext cx="3958035" cy="989410"/>
            </a:xfrm>
            <a:prstGeom prst="rect">
              <a:avLst/>
            </a:prstGeom>
          </p:spPr>
          <p:txBody>
            <a:bodyPr anchor="t" rtlCol="false" tIns="0" lIns="0" bIns="0" rIns="0"/>
            <a:lstStyle/>
            <a:p>
              <a:pPr algn="l">
                <a:lnSpc>
                  <a:spcPts val="2875"/>
                </a:lnSpc>
              </a:pPr>
              <a:r>
                <a:rPr lang="en-US" sz="2312">
                  <a:solidFill>
                    <a:srgbClr val="D6E5EF"/>
                  </a:solidFill>
                  <a:latin typeface="Lora"/>
                  <a:ea typeface="Lora"/>
                  <a:cs typeface="Lora"/>
                  <a:sym typeface="Lora"/>
                </a:rPr>
                <a:t>No Server Management</a:t>
              </a:r>
            </a:p>
          </p:txBody>
        </p:sp>
      </p:grpSp>
      <p:sp>
        <p:nvSpPr>
          <p:cNvPr name="Freeform 19" id="19" descr="preencoded.png"/>
          <p:cNvSpPr/>
          <p:nvPr/>
        </p:nvSpPr>
        <p:spPr>
          <a:xfrm flipH="false" flipV="false" rot="0">
            <a:off x="11088589" y="5953720"/>
            <a:ext cx="631031" cy="631031"/>
          </a:xfrm>
          <a:custGeom>
            <a:avLst/>
            <a:gdLst/>
            <a:ahLst/>
            <a:cxnLst/>
            <a:rect r="r" b="b" t="t" l="l"/>
            <a:pathLst>
              <a:path h="631031" w="631031">
                <a:moveTo>
                  <a:pt x="0" y="0"/>
                </a:moveTo>
                <a:lnTo>
                  <a:pt x="631031" y="0"/>
                </a:lnTo>
                <a:lnTo>
                  <a:pt x="631031" y="631031"/>
                </a:lnTo>
                <a:lnTo>
                  <a:pt x="0" y="631031"/>
                </a:lnTo>
                <a:lnTo>
                  <a:pt x="0" y="0"/>
                </a:lnTo>
                <a:close/>
              </a:path>
            </a:pathLst>
          </a:custGeom>
          <a:blipFill>
            <a:blip r:embed="rId3"/>
            <a:stretch>
              <a:fillRect l="0" t="0" r="0" b="0"/>
            </a:stretch>
          </a:blipFill>
        </p:spPr>
      </p:sp>
      <p:grpSp>
        <p:nvGrpSpPr>
          <p:cNvPr name="Group 20" id="20"/>
          <p:cNvGrpSpPr/>
          <p:nvPr/>
        </p:nvGrpSpPr>
        <p:grpSpPr>
          <a:xfrm rot="0">
            <a:off x="11088589" y="6837164"/>
            <a:ext cx="2968675" cy="371029"/>
            <a:chOff x="0" y="0"/>
            <a:chExt cx="3958233" cy="494705"/>
          </a:xfrm>
        </p:grpSpPr>
        <p:sp>
          <p:nvSpPr>
            <p:cNvPr name="Freeform 21" id="21"/>
            <p:cNvSpPr/>
            <p:nvPr/>
          </p:nvSpPr>
          <p:spPr>
            <a:xfrm flipH="false" flipV="false" rot="0">
              <a:off x="0" y="0"/>
              <a:ext cx="3958233" cy="494705"/>
            </a:xfrm>
            <a:custGeom>
              <a:avLst/>
              <a:gdLst/>
              <a:ahLst/>
              <a:cxnLst/>
              <a:rect r="r" b="b" t="t" l="l"/>
              <a:pathLst>
                <a:path h="494705" w="3958233">
                  <a:moveTo>
                    <a:pt x="0" y="0"/>
                  </a:moveTo>
                  <a:lnTo>
                    <a:pt x="3958233" y="0"/>
                  </a:lnTo>
                  <a:lnTo>
                    <a:pt x="3958233" y="494705"/>
                  </a:lnTo>
                  <a:lnTo>
                    <a:pt x="0" y="494705"/>
                  </a:lnTo>
                  <a:close/>
                </a:path>
              </a:pathLst>
            </a:custGeom>
            <a:solidFill>
              <a:srgbClr val="000000">
                <a:alpha val="0"/>
              </a:srgbClr>
            </a:solidFill>
          </p:spPr>
        </p:sp>
        <p:sp>
          <p:nvSpPr>
            <p:cNvPr name="TextBox 22" id="22"/>
            <p:cNvSpPr txBox="true"/>
            <p:nvPr/>
          </p:nvSpPr>
          <p:spPr>
            <a:xfrm>
              <a:off x="0" y="0"/>
              <a:ext cx="3958233" cy="494705"/>
            </a:xfrm>
            <a:prstGeom prst="rect">
              <a:avLst/>
            </a:prstGeom>
          </p:spPr>
          <p:txBody>
            <a:bodyPr anchor="t" rtlCol="false" tIns="0" lIns="0" bIns="0" rIns="0"/>
            <a:lstStyle/>
            <a:p>
              <a:pPr algn="l">
                <a:lnSpc>
                  <a:spcPts val="2875"/>
                </a:lnSpc>
              </a:pPr>
              <a:r>
                <a:rPr lang="en-US" sz="2312">
                  <a:solidFill>
                    <a:srgbClr val="D6E5EF"/>
                  </a:solidFill>
                  <a:latin typeface="Lora"/>
                  <a:ea typeface="Lora"/>
                  <a:cs typeface="Lora"/>
                  <a:sym typeface="Lora"/>
                </a:rPr>
                <a:t>Auto-Scaling</a:t>
              </a:r>
            </a:p>
          </p:txBody>
        </p:sp>
      </p:grpSp>
      <p:sp>
        <p:nvSpPr>
          <p:cNvPr name="Freeform 23" id="23" descr="preencoded.png"/>
          <p:cNvSpPr/>
          <p:nvPr/>
        </p:nvSpPr>
        <p:spPr>
          <a:xfrm flipH="false" flipV="false" rot="0">
            <a:off x="14435881" y="5953720"/>
            <a:ext cx="631031" cy="631031"/>
          </a:xfrm>
          <a:custGeom>
            <a:avLst/>
            <a:gdLst/>
            <a:ahLst/>
            <a:cxnLst/>
            <a:rect r="r" b="b" t="t" l="l"/>
            <a:pathLst>
              <a:path h="631031" w="631031">
                <a:moveTo>
                  <a:pt x="0" y="0"/>
                </a:moveTo>
                <a:lnTo>
                  <a:pt x="631031" y="0"/>
                </a:lnTo>
                <a:lnTo>
                  <a:pt x="631031" y="631031"/>
                </a:lnTo>
                <a:lnTo>
                  <a:pt x="0" y="631031"/>
                </a:lnTo>
                <a:lnTo>
                  <a:pt x="0" y="0"/>
                </a:lnTo>
                <a:close/>
              </a:path>
            </a:pathLst>
          </a:custGeom>
          <a:blipFill>
            <a:blip r:embed="rId4"/>
            <a:stretch>
              <a:fillRect l="0" t="0" r="0" b="0"/>
            </a:stretch>
          </a:blipFill>
        </p:spPr>
      </p:sp>
      <p:grpSp>
        <p:nvGrpSpPr>
          <p:cNvPr name="Group 24" id="24"/>
          <p:cNvGrpSpPr/>
          <p:nvPr/>
        </p:nvGrpSpPr>
        <p:grpSpPr>
          <a:xfrm rot="0">
            <a:off x="14435881" y="6837164"/>
            <a:ext cx="2968675" cy="371029"/>
            <a:chOff x="0" y="0"/>
            <a:chExt cx="3958233" cy="494705"/>
          </a:xfrm>
        </p:grpSpPr>
        <p:sp>
          <p:nvSpPr>
            <p:cNvPr name="Freeform 25" id="25"/>
            <p:cNvSpPr/>
            <p:nvPr/>
          </p:nvSpPr>
          <p:spPr>
            <a:xfrm flipH="false" flipV="false" rot="0">
              <a:off x="0" y="0"/>
              <a:ext cx="3958233" cy="494705"/>
            </a:xfrm>
            <a:custGeom>
              <a:avLst/>
              <a:gdLst/>
              <a:ahLst/>
              <a:cxnLst/>
              <a:rect r="r" b="b" t="t" l="l"/>
              <a:pathLst>
                <a:path h="494705" w="3958233">
                  <a:moveTo>
                    <a:pt x="0" y="0"/>
                  </a:moveTo>
                  <a:lnTo>
                    <a:pt x="3958233" y="0"/>
                  </a:lnTo>
                  <a:lnTo>
                    <a:pt x="3958233" y="494705"/>
                  </a:lnTo>
                  <a:lnTo>
                    <a:pt x="0" y="494705"/>
                  </a:lnTo>
                  <a:close/>
                </a:path>
              </a:pathLst>
            </a:custGeom>
            <a:solidFill>
              <a:srgbClr val="000000">
                <a:alpha val="0"/>
              </a:srgbClr>
            </a:solidFill>
          </p:spPr>
        </p:sp>
        <p:sp>
          <p:nvSpPr>
            <p:cNvPr name="TextBox 26" id="26"/>
            <p:cNvSpPr txBox="true"/>
            <p:nvPr/>
          </p:nvSpPr>
          <p:spPr>
            <a:xfrm>
              <a:off x="0" y="0"/>
              <a:ext cx="3958233" cy="494705"/>
            </a:xfrm>
            <a:prstGeom prst="rect">
              <a:avLst/>
            </a:prstGeom>
          </p:spPr>
          <p:txBody>
            <a:bodyPr anchor="t" rtlCol="false" tIns="0" lIns="0" bIns="0" rIns="0"/>
            <a:lstStyle/>
            <a:p>
              <a:pPr algn="l">
                <a:lnSpc>
                  <a:spcPts val="2875"/>
                </a:lnSpc>
              </a:pPr>
              <a:r>
                <a:rPr lang="en-US" sz="2312">
                  <a:solidFill>
                    <a:srgbClr val="D6E5EF"/>
                  </a:solidFill>
                  <a:latin typeface="Lora"/>
                  <a:ea typeface="Lora"/>
                  <a:cs typeface="Lora"/>
                  <a:sym typeface="Lora"/>
                </a:rPr>
                <a:t>Cost Efficiency</a:t>
              </a:r>
            </a:p>
          </p:txBody>
        </p:sp>
      </p:grpSp>
      <p:sp>
        <p:nvSpPr>
          <p:cNvPr name="Freeform 27" id="27" descr="preencoded.png"/>
          <p:cNvSpPr/>
          <p:nvPr/>
        </p:nvSpPr>
        <p:spPr>
          <a:xfrm flipH="false" flipV="false" rot="0">
            <a:off x="7741444" y="8336459"/>
            <a:ext cx="631031" cy="631031"/>
          </a:xfrm>
          <a:custGeom>
            <a:avLst/>
            <a:gdLst/>
            <a:ahLst/>
            <a:cxnLst/>
            <a:rect r="r" b="b" t="t" l="l"/>
            <a:pathLst>
              <a:path h="631031" w="631031">
                <a:moveTo>
                  <a:pt x="0" y="0"/>
                </a:moveTo>
                <a:lnTo>
                  <a:pt x="631031" y="0"/>
                </a:lnTo>
                <a:lnTo>
                  <a:pt x="631031" y="631031"/>
                </a:lnTo>
                <a:lnTo>
                  <a:pt x="0" y="631031"/>
                </a:lnTo>
                <a:lnTo>
                  <a:pt x="0" y="0"/>
                </a:lnTo>
                <a:close/>
              </a:path>
            </a:pathLst>
          </a:custGeom>
          <a:blipFill>
            <a:blip r:embed="rId5"/>
            <a:stretch>
              <a:fillRect l="0" t="0" r="0" b="0"/>
            </a:stretch>
          </a:blipFill>
        </p:spPr>
      </p:sp>
      <p:grpSp>
        <p:nvGrpSpPr>
          <p:cNvPr name="Group 28" id="28"/>
          <p:cNvGrpSpPr/>
          <p:nvPr/>
        </p:nvGrpSpPr>
        <p:grpSpPr>
          <a:xfrm rot="0">
            <a:off x="7741444" y="9219902"/>
            <a:ext cx="2968526" cy="371029"/>
            <a:chOff x="0" y="0"/>
            <a:chExt cx="3958035" cy="494705"/>
          </a:xfrm>
        </p:grpSpPr>
        <p:sp>
          <p:nvSpPr>
            <p:cNvPr name="Freeform 29" id="29"/>
            <p:cNvSpPr/>
            <p:nvPr/>
          </p:nvSpPr>
          <p:spPr>
            <a:xfrm flipH="false" flipV="false" rot="0">
              <a:off x="0" y="0"/>
              <a:ext cx="3958035" cy="494705"/>
            </a:xfrm>
            <a:custGeom>
              <a:avLst/>
              <a:gdLst/>
              <a:ahLst/>
              <a:cxnLst/>
              <a:rect r="r" b="b" t="t" l="l"/>
              <a:pathLst>
                <a:path h="494705" w="3958035">
                  <a:moveTo>
                    <a:pt x="0" y="0"/>
                  </a:moveTo>
                  <a:lnTo>
                    <a:pt x="3958035" y="0"/>
                  </a:lnTo>
                  <a:lnTo>
                    <a:pt x="3958035" y="494705"/>
                  </a:lnTo>
                  <a:lnTo>
                    <a:pt x="0" y="494705"/>
                  </a:lnTo>
                  <a:close/>
                </a:path>
              </a:pathLst>
            </a:custGeom>
            <a:solidFill>
              <a:srgbClr val="000000">
                <a:alpha val="0"/>
              </a:srgbClr>
            </a:solidFill>
          </p:spPr>
        </p:sp>
        <p:sp>
          <p:nvSpPr>
            <p:cNvPr name="TextBox 30" id="30"/>
            <p:cNvSpPr txBox="true"/>
            <p:nvPr/>
          </p:nvSpPr>
          <p:spPr>
            <a:xfrm>
              <a:off x="0" y="0"/>
              <a:ext cx="3958035" cy="494705"/>
            </a:xfrm>
            <a:prstGeom prst="rect">
              <a:avLst/>
            </a:prstGeom>
          </p:spPr>
          <p:txBody>
            <a:bodyPr anchor="t" rtlCol="false" tIns="0" lIns="0" bIns="0" rIns="0"/>
            <a:lstStyle/>
            <a:p>
              <a:pPr algn="l">
                <a:lnSpc>
                  <a:spcPts val="2875"/>
                </a:lnSpc>
              </a:pPr>
              <a:r>
                <a:rPr lang="en-US" sz="2312">
                  <a:solidFill>
                    <a:srgbClr val="D6E5EF"/>
                  </a:solidFill>
                  <a:latin typeface="Lora"/>
                  <a:ea typeface="Lora"/>
                  <a:cs typeface="Lora"/>
                  <a:sym typeface="Lora"/>
                </a:rPr>
                <a:t>Faster Deployment</a:t>
              </a:r>
            </a:p>
          </p:txBody>
        </p:sp>
      </p:grpSp>
      <p:grpSp>
        <p:nvGrpSpPr>
          <p:cNvPr name="Group 31" id="31"/>
          <p:cNvGrpSpPr/>
          <p:nvPr/>
        </p:nvGrpSpPr>
        <p:grpSpPr>
          <a:xfrm rot="0">
            <a:off x="0" y="0"/>
            <a:ext cx="7360444" cy="10287000"/>
            <a:chOff x="0" y="0"/>
            <a:chExt cx="1140325" cy="1593725"/>
          </a:xfrm>
        </p:grpSpPr>
        <p:sp>
          <p:nvSpPr>
            <p:cNvPr name="Freeform 32" id="32"/>
            <p:cNvSpPr/>
            <p:nvPr/>
          </p:nvSpPr>
          <p:spPr>
            <a:xfrm flipH="false" flipV="false" rot="0">
              <a:off x="0" y="0"/>
              <a:ext cx="1140325" cy="1593725"/>
            </a:xfrm>
            <a:custGeom>
              <a:avLst/>
              <a:gdLst/>
              <a:ahLst/>
              <a:cxnLst/>
              <a:rect r="r" b="b" t="t" l="l"/>
              <a:pathLst>
                <a:path h="1593725" w="1140325">
                  <a:moveTo>
                    <a:pt x="0" y="0"/>
                  </a:moveTo>
                  <a:lnTo>
                    <a:pt x="1140325" y="0"/>
                  </a:lnTo>
                  <a:lnTo>
                    <a:pt x="1140325" y="1593725"/>
                  </a:lnTo>
                  <a:lnTo>
                    <a:pt x="0" y="1593725"/>
                  </a:lnTo>
                  <a:close/>
                </a:path>
              </a:pathLst>
            </a:custGeom>
            <a:blipFill>
              <a:blip r:embed="rId6"/>
              <a:stretch>
                <a:fillRect l="-15570" t="0" r="-1557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Freeform 6" id="6" descr="preencoded.png"/>
          <p:cNvSpPr/>
          <p:nvPr/>
        </p:nvSpPr>
        <p:spPr>
          <a:xfrm flipH="false" flipV="false" rot="0">
            <a:off x="0" y="0"/>
            <a:ext cx="18288000" cy="3351311"/>
          </a:xfrm>
          <a:custGeom>
            <a:avLst/>
            <a:gdLst/>
            <a:ahLst/>
            <a:cxnLst/>
            <a:rect r="r" b="b" t="t" l="l"/>
            <a:pathLst>
              <a:path h="3351311" w="18288000">
                <a:moveTo>
                  <a:pt x="0" y="0"/>
                </a:moveTo>
                <a:lnTo>
                  <a:pt x="18288000" y="0"/>
                </a:lnTo>
                <a:lnTo>
                  <a:pt x="18288000" y="3351311"/>
                </a:lnTo>
                <a:lnTo>
                  <a:pt x="0" y="3351311"/>
                </a:lnTo>
                <a:lnTo>
                  <a:pt x="0" y="0"/>
                </a:lnTo>
                <a:close/>
              </a:path>
            </a:pathLst>
          </a:custGeom>
          <a:blipFill>
            <a:blip r:embed="rId2"/>
            <a:stretch>
              <a:fillRect l="0" t="-22" r="0" b="-22"/>
            </a:stretch>
          </a:blipFill>
        </p:spPr>
      </p:sp>
      <p:grpSp>
        <p:nvGrpSpPr>
          <p:cNvPr name="Group 7" id="7"/>
          <p:cNvGrpSpPr/>
          <p:nvPr/>
        </p:nvGrpSpPr>
        <p:grpSpPr>
          <a:xfrm rot="0">
            <a:off x="938361" y="4090541"/>
            <a:ext cx="12096899" cy="1061244"/>
            <a:chOff x="0" y="0"/>
            <a:chExt cx="16129198" cy="1414992"/>
          </a:xfrm>
        </p:grpSpPr>
        <p:sp>
          <p:nvSpPr>
            <p:cNvPr name="Freeform 8" id="8"/>
            <p:cNvSpPr/>
            <p:nvPr/>
          </p:nvSpPr>
          <p:spPr>
            <a:xfrm flipH="false" flipV="false" rot="0">
              <a:off x="0" y="0"/>
              <a:ext cx="16129198" cy="1414992"/>
            </a:xfrm>
            <a:custGeom>
              <a:avLst/>
              <a:gdLst/>
              <a:ahLst/>
              <a:cxnLst/>
              <a:rect r="r" b="b" t="t" l="l"/>
              <a:pathLst>
                <a:path h="1414992" w="16129198">
                  <a:moveTo>
                    <a:pt x="0" y="0"/>
                  </a:moveTo>
                  <a:lnTo>
                    <a:pt x="16129198" y="0"/>
                  </a:lnTo>
                  <a:lnTo>
                    <a:pt x="16129198" y="1414992"/>
                  </a:lnTo>
                  <a:lnTo>
                    <a:pt x="0" y="1414992"/>
                  </a:lnTo>
                  <a:close/>
                </a:path>
              </a:pathLst>
            </a:custGeom>
            <a:solidFill>
              <a:srgbClr val="000000">
                <a:alpha val="0"/>
              </a:srgbClr>
            </a:solidFill>
          </p:spPr>
        </p:sp>
        <p:sp>
          <p:nvSpPr>
            <p:cNvPr name="TextBox 9" id="9"/>
            <p:cNvSpPr txBox="true"/>
            <p:nvPr/>
          </p:nvSpPr>
          <p:spPr>
            <a:xfrm>
              <a:off x="0" y="-19050"/>
              <a:ext cx="16129198" cy="1434042"/>
            </a:xfrm>
            <a:prstGeom prst="rect">
              <a:avLst/>
            </a:prstGeom>
          </p:spPr>
          <p:txBody>
            <a:bodyPr anchor="t" rtlCol="false" tIns="0" lIns="0" bIns="0" rIns="0"/>
            <a:lstStyle/>
            <a:p>
              <a:pPr algn="l">
                <a:lnSpc>
                  <a:spcPts val="6187"/>
                </a:lnSpc>
              </a:pPr>
              <a:r>
                <a:rPr lang="en-US" sz="4937">
                  <a:solidFill>
                    <a:srgbClr val="F98AC7"/>
                  </a:solidFill>
                  <a:latin typeface="Lora"/>
                  <a:ea typeface="Lora"/>
                  <a:cs typeface="Lora"/>
                  <a:sym typeface="Lora"/>
                </a:rPr>
                <a:t>Operating System Concepts in Serverless</a:t>
              </a:r>
            </a:p>
          </p:txBody>
        </p:sp>
      </p:grpSp>
      <p:grpSp>
        <p:nvGrpSpPr>
          <p:cNvPr name="Group 10" id="10"/>
          <p:cNvGrpSpPr/>
          <p:nvPr/>
        </p:nvGrpSpPr>
        <p:grpSpPr>
          <a:xfrm rot="0">
            <a:off x="938361" y="5281166"/>
            <a:ext cx="16411277" cy="1286321"/>
            <a:chOff x="0" y="0"/>
            <a:chExt cx="21881703" cy="1715095"/>
          </a:xfrm>
        </p:grpSpPr>
        <p:sp>
          <p:nvSpPr>
            <p:cNvPr name="Freeform 11" id="11"/>
            <p:cNvSpPr/>
            <p:nvPr/>
          </p:nvSpPr>
          <p:spPr>
            <a:xfrm flipH="false" flipV="false" rot="0">
              <a:off x="0" y="0"/>
              <a:ext cx="21881703" cy="1715095"/>
            </a:xfrm>
            <a:custGeom>
              <a:avLst/>
              <a:gdLst/>
              <a:ahLst/>
              <a:cxnLst/>
              <a:rect r="r" b="b" t="t" l="l"/>
              <a:pathLst>
                <a:path h="1715095" w="21881703">
                  <a:moveTo>
                    <a:pt x="0" y="0"/>
                  </a:moveTo>
                  <a:lnTo>
                    <a:pt x="21881703" y="0"/>
                  </a:lnTo>
                  <a:lnTo>
                    <a:pt x="21881703" y="1715095"/>
                  </a:lnTo>
                  <a:lnTo>
                    <a:pt x="0" y="1715095"/>
                  </a:lnTo>
                  <a:close/>
                </a:path>
              </a:pathLst>
            </a:custGeom>
            <a:solidFill>
              <a:srgbClr val="000000">
                <a:alpha val="0"/>
              </a:srgbClr>
            </a:solidFill>
          </p:spPr>
        </p:sp>
        <p:sp>
          <p:nvSpPr>
            <p:cNvPr name="TextBox 12" id="12"/>
            <p:cNvSpPr txBox="true"/>
            <p:nvPr/>
          </p:nvSpPr>
          <p:spPr>
            <a:xfrm>
              <a:off x="0" y="-85725"/>
              <a:ext cx="21881703" cy="1800820"/>
            </a:xfrm>
            <a:prstGeom prst="rect">
              <a:avLst/>
            </a:prstGeom>
          </p:spPr>
          <p:txBody>
            <a:bodyPr anchor="t" rtlCol="false" tIns="0" lIns="0" bIns="0" rIns="0"/>
            <a:lstStyle/>
            <a:p>
              <a:pPr algn="l">
                <a:lnSpc>
                  <a:spcPts val="3374"/>
                </a:lnSpc>
              </a:pPr>
              <a:r>
                <a:rPr lang="en-US" sz="2062">
                  <a:solidFill>
                    <a:srgbClr val="D6E5EF"/>
                  </a:solidFill>
                  <a:latin typeface="Source Sans Pro"/>
                  <a:ea typeface="Source Sans Pro"/>
                  <a:cs typeface="Source Sans Pro"/>
                  <a:sym typeface="Source Sans Pro"/>
                </a:rPr>
                <a:t>Serverless computing relies heavily on OS concepts. Functions execute as short-lived, isolated processes with dynamic resource allocation and scaling. Virtualization and isolation are achieved through technologies like Firecracker microVMs (AWS Lambda) and gVisor (Google Cloud) for sandboxing.</a:t>
              </a:r>
            </a:p>
          </p:txBody>
        </p:sp>
      </p:grpSp>
      <p:grpSp>
        <p:nvGrpSpPr>
          <p:cNvPr name="Group 13" id="13"/>
          <p:cNvGrpSpPr/>
          <p:nvPr/>
        </p:nvGrpSpPr>
        <p:grpSpPr>
          <a:xfrm rot="0">
            <a:off x="938361" y="6869014"/>
            <a:ext cx="16411277" cy="857547"/>
            <a:chOff x="0" y="0"/>
            <a:chExt cx="21881703" cy="1143397"/>
          </a:xfrm>
        </p:grpSpPr>
        <p:sp>
          <p:nvSpPr>
            <p:cNvPr name="Freeform 14" id="14"/>
            <p:cNvSpPr/>
            <p:nvPr/>
          </p:nvSpPr>
          <p:spPr>
            <a:xfrm flipH="false" flipV="false" rot="0">
              <a:off x="0" y="0"/>
              <a:ext cx="21881703" cy="1143397"/>
            </a:xfrm>
            <a:custGeom>
              <a:avLst/>
              <a:gdLst/>
              <a:ahLst/>
              <a:cxnLst/>
              <a:rect r="r" b="b" t="t" l="l"/>
              <a:pathLst>
                <a:path h="1143397" w="21881703">
                  <a:moveTo>
                    <a:pt x="0" y="0"/>
                  </a:moveTo>
                  <a:lnTo>
                    <a:pt x="21881703" y="0"/>
                  </a:lnTo>
                  <a:lnTo>
                    <a:pt x="21881703" y="1143397"/>
                  </a:lnTo>
                  <a:lnTo>
                    <a:pt x="0" y="1143397"/>
                  </a:lnTo>
                  <a:close/>
                </a:path>
              </a:pathLst>
            </a:custGeom>
            <a:solidFill>
              <a:srgbClr val="000000">
                <a:alpha val="0"/>
              </a:srgbClr>
            </a:solidFill>
          </p:spPr>
        </p:sp>
        <p:sp>
          <p:nvSpPr>
            <p:cNvPr name="TextBox 15" id="15"/>
            <p:cNvSpPr txBox="true"/>
            <p:nvPr/>
          </p:nvSpPr>
          <p:spPr>
            <a:xfrm>
              <a:off x="0" y="-85725"/>
              <a:ext cx="21881703" cy="1229122"/>
            </a:xfrm>
            <a:prstGeom prst="rect">
              <a:avLst/>
            </a:prstGeom>
          </p:spPr>
          <p:txBody>
            <a:bodyPr anchor="t" rtlCol="false" tIns="0" lIns="0" bIns="0" rIns="0"/>
            <a:lstStyle/>
            <a:p>
              <a:pPr algn="l">
                <a:lnSpc>
                  <a:spcPts val="3374"/>
                </a:lnSpc>
              </a:pPr>
              <a:r>
                <a:rPr lang="en-US" sz="2062">
                  <a:solidFill>
                    <a:srgbClr val="D6E5EF"/>
                  </a:solidFill>
                  <a:latin typeface="Source Sans Pro"/>
                  <a:ea typeface="Source Sans Pro"/>
                  <a:cs typeface="Source Sans Pro"/>
                  <a:sym typeface="Source Sans Pro"/>
                </a:rPr>
                <a:t>Due to the stateless nature of functions, external storage solutions like AWS S3, DynamoDB, or Firebase are required for memory and storage management. Understanding these OS concepts is crucial for optimizing serverless applications.</a:t>
              </a:r>
            </a:p>
          </p:txBody>
        </p:sp>
      </p:grpSp>
      <p:grpSp>
        <p:nvGrpSpPr>
          <p:cNvPr name="Group 16" id="16"/>
          <p:cNvGrpSpPr/>
          <p:nvPr/>
        </p:nvGrpSpPr>
        <p:grpSpPr>
          <a:xfrm rot="0">
            <a:off x="938361" y="8028086"/>
            <a:ext cx="5291732" cy="1519684"/>
            <a:chOff x="0" y="0"/>
            <a:chExt cx="7055643" cy="2026245"/>
          </a:xfrm>
        </p:grpSpPr>
        <p:sp>
          <p:nvSpPr>
            <p:cNvPr name="Freeform 17" id="17"/>
            <p:cNvSpPr/>
            <p:nvPr/>
          </p:nvSpPr>
          <p:spPr>
            <a:xfrm flipH="false" flipV="false" rot="0">
              <a:off x="0" y="0"/>
              <a:ext cx="7055612" cy="2026158"/>
            </a:xfrm>
            <a:custGeom>
              <a:avLst/>
              <a:gdLst/>
              <a:ahLst/>
              <a:cxnLst/>
              <a:rect r="r" b="b" t="t" l="l"/>
              <a:pathLst>
                <a:path h="2026158" w="7055612">
                  <a:moveTo>
                    <a:pt x="0" y="53594"/>
                  </a:moveTo>
                  <a:cubicBezTo>
                    <a:pt x="0" y="24003"/>
                    <a:pt x="24003" y="0"/>
                    <a:pt x="53594" y="0"/>
                  </a:cubicBezTo>
                  <a:lnTo>
                    <a:pt x="7002018" y="0"/>
                  </a:lnTo>
                  <a:cubicBezTo>
                    <a:pt x="7031610" y="0"/>
                    <a:pt x="7055612" y="24003"/>
                    <a:pt x="7055612" y="53594"/>
                  </a:cubicBezTo>
                  <a:lnTo>
                    <a:pt x="7055612" y="1972564"/>
                  </a:lnTo>
                  <a:cubicBezTo>
                    <a:pt x="7055612" y="2002155"/>
                    <a:pt x="7031610" y="2026158"/>
                    <a:pt x="7002018" y="2026158"/>
                  </a:cubicBezTo>
                  <a:lnTo>
                    <a:pt x="53594" y="2026158"/>
                  </a:lnTo>
                  <a:cubicBezTo>
                    <a:pt x="24003" y="2026158"/>
                    <a:pt x="0" y="2002155"/>
                    <a:pt x="0" y="1972564"/>
                  </a:cubicBezTo>
                  <a:close/>
                </a:path>
              </a:pathLst>
            </a:custGeom>
            <a:solidFill>
              <a:srgbClr val="444752"/>
            </a:solidFill>
          </p:spPr>
        </p:sp>
      </p:grpSp>
      <p:grpSp>
        <p:nvGrpSpPr>
          <p:cNvPr name="Group 18" id="18"/>
          <p:cNvGrpSpPr/>
          <p:nvPr/>
        </p:nvGrpSpPr>
        <p:grpSpPr>
          <a:xfrm rot="0">
            <a:off x="1206401" y="8296126"/>
            <a:ext cx="3154115" cy="394097"/>
            <a:chOff x="0" y="0"/>
            <a:chExt cx="4205487" cy="525463"/>
          </a:xfrm>
        </p:grpSpPr>
        <p:sp>
          <p:nvSpPr>
            <p:cNvPr name="Freeform 19" id="19"/>
            <p:cNvSpPr/>
            <p:nvPr/>
          </p:nvSpPr>
          <p:spPr>
            <a:xfrm flipH="false" flipV="false" rot="0">
              <a:off x="0" y="0"/>
              <a:ext cx="4205487" cy="525463"/>
            </a:xfrm>
            <a:custGeom>
              <a:avLst/>
              <a:gdLst/>
              <a:ahLst/>
              <a:cxnLst/>
              <a:rect r="r" b="b" t="t" l="l"/>
              <a:pathLst>
                <a:path h="525463" w="4205487">
                  <a:moveTo>
                    <a:pt x="0" y="0"/>
                  </a:moveTo>
                  <a:lnTo>
                    <a:pt x="4205487" y="0"/>
                  </a:lnTo>
                  <a:lnTo>
                    <a:pt x="4205487" y="525463"/>
                  </a:lnTo>
                  <a:lnTo>
                    <a:pt x="0" y="525463"/>
                  </a:lnTo>
                  <a:close/>
                </a:path>
              </a:pathLst>
            </a:custGeom>
            <a:solidFill>
              <a:srgbClr val="000000">
                <a:alpha val="0"/>
              </a:srgbClr>
            </a:solidFill>
          </p:spPr>
        </p:sp>
        <p:sp>
          <p:nvSpPr>
            <p:cNvPr name="TextBox 20" id="20"/>
            <p:cNvSpPr txBox="true"/>
            <p:nvPr/>
          </p:nvSpPr>
          <p:spPr>
            <a:xfrm>
              <a:off x="0" y="-9525"/>
              <a:ext cx="4205487" cy="534988"/>
            </a:xfrm>
            <a:prstGeom prst="rect">
              <a:avLst/>
            </a:prstGeom>
          </p:spPr>
          <p:txBody>
            <a:bodyPr anchor="t" rtlCol="false" tIns="0" lIns="0" bIns="0" rIns="0"/>
            <a:lstStyle/>
            <a:p>
              <a:pPr algn="l">
                <a:lnSpc>
                  <a:spcPts val="3062"/>
                </a:lnSpc>
              </a:pPr>
              <a:r>
                <a:rPr lang="en-US" sz="2437">
                  <a:solidFill>
                    <a:srgbClr val="D6E5EF"/>
                  </a:solidFill>
                  <a:latin typeface="Lora"/>
                  <a:ea typeface="Lora"/>
                  <a:cs typeface="Lora"/>
                  <a:sym typeface="Lora"/>
                </a:rPr>
                <a:t>Process Management</a:t>
              </a:r>
            </a:p>
          </p:txBody>
        </p:sp>
      </p:grpSp>
      <p:grpSp>
        <p:nvGrpSpPr>
          <p:cNvPr name="Group 21" id="21"/>
          <p:cNvGrpSpPr/>
          <p:nvPr/>
        </p:nvGrpSpPr>
        <p:grpSpPr>
          <a:xfrm rot="0">
            <a:off x="1206401" y="8850958"/>
            <a:ext cx="4755654" cy="428774"/>
            <a:chOff x="0" y="0"/>
            <a:chExt cx="6340872" cy="571698"/>
          </a:xfrm>
        </p:grpSpPr>
        <p:sp>
          <p:nvSpPr>
            <p:cNvPr name="Freeform 22" id="22"/>
            <p:cNvSpPr/>
            <p:nvPr/>
          </p:nvSpPr>
          <p:spPr>
            <a:xfrm flipH="false" flipV="false" rot="0">
              <a:off x="0" y="0"/>
              <a:ext cx="6340872" cy="571698"/>
            </a:xfrm>
            <a:custGeom>
              <a:avLst/>
              <a:gdLst/>
              <a:ahLst/>
              <a:cxnLst/>
              <a:rect r="r" b="b" t="t" l="l"/>
              <a:pathLst>
                <a:path h="571698" w="6340872">
                  <a:moveTo>
                    <a:pt x="0" y="0"/>
                  </a:moveTo>
                  <a:lnTo>
                    <a:pt x="6340872" y="0"/>
                  </a:lnTo>
                  <a:lnTo>
                    <a:pt x="6340872" y="571698"/>
                  </a:lnTo>
                  <a:lnTo>
                    <a:pt x="0" y="571698"/>
                  </a:lnTo>
                  <a:close/>
                </a:path>
              </a:pathLst>
            </a:custGeom>
            <a:solidFill>
              <a:srgbClr val="000000">
                <a:alpha val="0"/>
              </a:srgbClr>
            </a:solidFill>
          </p:spPr>
        </p:sp>
        <p:sp>
          <p:nvSpPr>
            <p:cNvPr name="TextBox 23" id="23"/>
            <p:cNvSpPr txBox="true"/>
            <p:nvPr/>
          </p:nvSpPr>
          <p:spPr>
            <a:xfrm>
              <a:off x="0" y="-85725"/>
              <a:ext cx="6340872" cy="657423"/>
            </a:xfrm>
            <a:prstGeom prst="rect">
              <a:avLst/>
            </a:prstGeom>
          </p:spPr>
          <p:txBody>
            <a:bodyPr anchor="t" rtlCol="false" tIns="0" lIns="0" bIns="0" rIns="0"/>
            <a:lstStyle/>
            <a:p>
              <a:pPr algn="l">
                <a:lnSpc>
                  <a:spcPts val="3374"/>
                </a:lnSpc>
              </a:pPr>
              <a:r>
                <a:rPr lang="en-US" sz="2062">
                  <a:solidFill>
                    <a:srgbClr val="D6E5EF"/>
                  </a:solidFill>
                  <a:latin typeface="Source Sans Pro"/>
                  <a:ea typeface="Source Sans Pro"/>
                  <a:cs typeface="Source Sans Pro"/>
                  <a:sym typeface="Source Sans Pro"/>
                </a:rPr>
                <a:t>Short lived, isolated</a:t>
              </a:r>
            </a:p>
          </p:txBody>
        </p:sp>
      </p:grpSp>
      <p:grpSp>
        <p:nvGrpSpPr>
          <p:cNvPr name="Group 24" id="24"/>
          <p:cNvGrpSpPr/>
          <p:nvPr/>
        </p:nvGrpSpPr>
        <p:grpSpPr>
          <a:xfrm rot="0">
            <a:off x="6498134" y="8028086"/>
            <a:ext cx="5291733" cy="1519684"/>
            <a:chOff x="0" y="0"/>
            <a:chExt cx="7055643" cy="2026245"/>
          </a:xfrm>
        </p:grpSpPr>
        <p:sp>
          <p:nvSpPr>
            <p:cNvPr name="Freeform 25" id="25"/>
            <p:cNvSpPr/>
            <p:nvPr/>
          </p:nvSpPr>
          <p:spPr>
            <a:xfrm flipH="false" flipV="false" rot="0">
              <a:off x="0" y="0"/>
              <a:ext cx="7055612" cy="2026158"/>
            </a:xfrm>
            <a:custGeom>
              <a:avLst/>
              <a:gdLst/>
              <a:ahLst/>
              <a:cxnLst/>
              <a:rect r="r" b="b" t="t" l="l"/>
              <a:pathLst>
                <a:path h="2026158" w="7055612">
                  <a:moveTo>
                    <a:pt x="0" y="53594"/>
                  </a:moveTo>
                  <a:cubicBezTo>
                    <a:pt x="0" y="24003"/>
                    <a:pt x="24003" y="0"/>
                    <a:pt x="53594" y="0"/>
                  </a:cubicBezTo>
                  <a:lnTo>
                    <a:pt x="7002018" y="0"/>
                  </a:lnTo>
                  <a:cubicBezTo>
                    <a:pt x="7031610" y="0"/>
                    <a:pt x="7055612" y="24003"/>
                    <a:pt x="7055612" y="53594"/>
                  </a:cubicBezTo>
                  <a:lnTo>
                    <a:pt x="7055612" y="1972564"/>
                  </a:lnTo>
                  <a:cubicBezTo>
                    <a:pt x="7055612" y="2002155"/>
                    <a:pt x="7031610" y="2026158"/>
                    <a:pt x="7002018" y="2026158"/>
                  </a:cubicBezTo>
                  <a:lnTo>
                    <a:pt x="53594" y="2026158"/>
                  </a:lnTo>
                  <a:cubicBezTo>
                    <a:pt x="24003" y="2026158"/>
                    <a:pt x="0" y="2002155"/>
                    <a:pt x="0" y="1972564"/>
                  </a:cubicBezTo>
                  <a:close/>
                </a:path>
              </a:pathLst>
            </a:custGeom>
            <a:solidFill>
              <a:srgbClr val="444752"/>
            </a:solidFill>
          </p:spPr>
        </p:sp>
      </p:grpSp>
      <p:grpSp>
        <p:nvGrpSpPr>
          <p:cNvPr name="Group 26" id="26"/>
          <p:cNvGrpSpPr/>
          <p:nvPr/>
        </p:nvGrpSpPr>
        <p:grpSpPr>
          <a:xfrm rot="0">
            <a:off x="6766172" y="8296126"/>
            <a:ext cx="3154115" cy="394097"/>
            <a:chOff x="0" y="0"/>
            <a:chExt cx="4205487" cy="525463"/>
          </a:xfrm>
        </p:grpSpPr>
        <p:sp>
          <p:nvSpPr>
            <p:cNvPr name="Freeform 27" id="27"/>
            <p:cNvSpPr/>
            <p:nvPr/>
          </p:nvSpPr>
          <p:spPr>
            <a:xfrm flipH="false" flipV="false" rot="0">
              <a:off x="0" y="0"/>
              <a:ext cx="4205487" cy="525463"/>
            </a:xfrm>
            <a:custGeom>
              <a:avLst/>
              <a:gdLst/>
              <a:ahLst/>
              <a:cxnLst/>
              <a:rect r="r" b="b" t="t" l="l"/>
              <a:pathLst>
                <a:path h="525463" w="4205487">
                  <a:moveTo>
                    <a:pt x="0" y="0"/>
                  </a:moveTo>
                  <a:lnTo>
                    <a:pt x="4205487" y="0"/>
                  </a:lnTo>
                  <a:lnTo>
                    <a:pt x="4205487" y="525463"/>
                  </a:lnTo>
                  <a:lnTo>
                    <a:pt x="0" y="525463"/>
                  </a:lnTo>
                  <a:close/>
                </a:path>
              </a:pathLst>
            </a:custGeom>
            <a:solidFill>
              <a:srgbClr val="000000">
                <a:alpha val="0"/>
              </a:srgbClr>
            </a:solidFill>
          </p:spPr>
        </p:sp>
        <p:sp>
          <p:nvSpPr>
            <p:cNvPr name="TextBox 28" id="28"/>
            <p:cNvSpPr txBox="true"/>
            <p:nvPr/>
          </p:nvSpPr>
          <p:spPr>
            <a:xfrm>
              <a:off x="0" y="-9525"/>
              <a:ext cx="4205487" cy="534988"/>
            </a:xfrm>
            <a:prstGeom prst="rect">
              <a:avLst/>
            </a:prstGeom>
          </p:spPr>
          <p:txBody>
            <a:bodyPr anchor="t" rtlCol="false" tIns="0" lIns="0" bIns="0" rIns="0"/>
            <a:lstStyle/>
            <a:p>
              <a:pPr algn="l">
                <a:lnSpc>
                  <a:spcPts val="3062"/>
                </a:lnSpc>
              </a:pPr>
              <a:r>
                <a:rPr lang="en-US" sz="2437">
                  <a:solidFill>
                    <a:srgbClr val="D6E5EF"/>
                  </a:solidFill>
                  <a:latin typeface="Lora"/>
                  <a:ea typeface="Lora"/>
                  <a:cs typeface="Lora"/>
                  <a:sym typeface="Lora"/>
                </a:rPr>
                <a:t>Resource Allocation</a:t>
              </a:r>
            </a:p>
          </p:txBody>
        </p:sp>
      </p:grpSp>
      <p:grpSp>
        <p:nvGrpSpPr>
          <p:cNvPr name="Group 29" id="29"/>
          <p:cNvGrpSpPr/>
          <p:nvPr/>
        </p:nvGrpSpPr>
        <p:grpSpPr>
          <a:xfrm rot="0">
            <a:off x="6766172" y="8850958"/>
            <a:ext cx="4755654" cy="428774"/>
            <a:chOff x="0" y="0"/>
            <a:chExt cx="6340872" cy="571698"/>
          </a:xfrm>
        </p:grpSpPr>
        <p:sp>
          <p:nvSpPr>
            <p:cNvPr name="Freeform 30" id="30"/>
            <p:cNvSpPr/>
            <p:nvPr/>
          </p:nvSpPr>
          <p:spPr>
            <a:xfrm flipH="false" flipV="false" rot="0">
              <a:off x="0" y="0"/>
              <a:ext cx="6340872" cy="571698"/>
            </a:xfrm>
            <a:custGeom>
              <a:avLst/>
              <a:gdLst/>
              <a:ahLst/>
              <a:cxnLst/>
              <a:rect r="r" b="b" t="t" l="l"/>
              <a:pathLst>
                <a:path h="571698" w="6340872">
                  <a:moveTo>
                    <a:pt x="0" y="0"/>
                  </a:moveTo>
                  <a:lnTo>
                    <a:pt x="6340872" y="0"/>
                  </a:lnTo>
                  <a:lnTo>
                    <a:pt x="6340872" y="571698"/>
                  </a:lnTo>
                  <a:lnTo>
                    <a:pt x="0" y="571698"/>
                  </a:lnTo>
                  <a:close/>
                </a:path>
              </a:pathLst>
            </a:custGeom>
            <a:solidFill>
              <a:srgbClr val="000000">
                <a:alpha val="0"/>
              </a:srgbClr>
            </a:solidFill>
          </p:spPr>
        </p:sp>
        <p:sp>
          <p:nvSpPr>
            <p:cNvPr name="TextBox 31" id="31"/>
            <p:cNvSpPr txBox="true"/>
            <p:nvPr/>
          </p:nvSpPr>
          <p:spPr>
            <a:xfrm>
              <a:off x="0" y="-85725"/>
              <a:ext cx="6340872" cy="657423"/>
            </a:xfrm>
            <a:prstGeom prst="rect">
              <a:avLst/>
            </a:prstGeom>
          </p:spPr>
          <p:txBody>
            <a:bodyPr anchor="t" rtlCol="false" tIns="0" lIns="0" bIns="0" rIns="0"/>
            <a:lstStyle/>
            <a:p>
              <a:pPr algn="l">
                <a:lnSpc>
                  <a:spcPts val="3374"/>
                </a:lnSpc>
              </a:pPr>
              <a:r>
                <a:rPr lang="en-US" sz="2062">
                  <a:solidFill>
                    <a:srgbClr val="D6E5EF"/>
                  </a:solidFill>
                  <a:latin typeface="Source Sans Pro"/>
                  <a:ea typeface="Source Sans Pro"/>
                  <a:cs typeface="Source Sans Pro"/>
                  <a:sym typeface="Source Sans Pro"/>
                </a:rPr>
                <a:t>Dynamic scaling</a:t>
              </a:r>
            </a:p>
          </p:txBody>
        </p:sp>
      </p:grpSp>
      <p:grpSp>
        <p:nvGrpSpPr>
          <p:cNvPr name="Group 32" id="32"/>
          <p:cNvGrpSpPr/>
          <p:nvPr/>
        </p:nvGrpSpPr>
        <p:grpSpPr>
          <a:xfrm rot="0">
            <a:off x="12057906" y="8028086"/>
            <a:ext cx="5291732" cy="1519684"/>
            <a:chOff x="0" y="0"/>
            <a:chExt cx="7055643" cy="2026245"/>
          </a:xfrm>
        </p:grpSpPr>
        <p:sp>
          <p:nvSpPr>
            <p:cNvPr name="Freeform 33" id="33"/>
            <p:cNvSpPr/>
            <p:nvPr/>
          </p:nvSpPr>
          <p:spPr>
            <a:xfrm flipH="false" flipV="false" rot="0">
              <a:off x="0" y="0"/>
              <a:ext cx="7055612" cy="2026158"/>
            </a:xfrm>
            <a:custGeom>
              <a:avLst/>
              <a:gdLst/>
              <a:ahLst/>
              <a:cxnLst/>
              <a:rect r="r" b="b" t="t" l="l"/>
              <a:pathLst>
                <a:path h="2026158" w="7055612">
                  <a:moveTo>
                    <a:pt x="0" y="53594"/>
                  </a:moveTo>
                  <a:cubicBezTo>
                    <a:pt x="0" y="24003"/>
                    <a:pt x="24003" y="0"/>
                    <a:pt x="53594" y="0"/>
                  </a:cubicBezTo>
                  <a:lnTo>
                    <a:pt x="7002018" y="0"/>
                  </a:lnTo>
                  <a:cubicBezTo>
                    <a:pt x="7031610" y="0"/>
                    <a:pt x="7055612" y="24003"/>
                    <a:pt x="7055612" y="53594"/>
                  </a:cubicBezTo>
                  <a:lnTo>
                    <a:pt x="7055612" y="1972564"/>
                  </a:lnTo>
                  <a:cubicBezTo>
                    <a:pt x="7055612" y="2002155"/>
                    <a:pt x="7031610" y="2026158"/>
                    <a:pt x="7002018" y="2026158"/>
                  </a:cubicBezTo>
                  <a:lnTo>
                    <a:pt x="53594" y="2026158"/>
                  </a:lnTo>
                  <a:cubicBezTo>
                    <a:pt x="24003" y="2026158"/>
                    <a:pt x="0" y="2002155"/>
                    <a:pt x="0" y="1972564"/>
                  </a:cubicBezTo>
                  <a:close/>
                </a:path>
              </a:pathLst>
            </a:custGeom>
            <a:solidFill>
              <a:srgbClr val="444752"/>
            </a:solidFill>
          </p:spPr>
        </p:sp>
      </p:grpSp>
      <p:grpSp>
        <p:nvGrpSpPr>
          <p:cNvPr name="Group 34" id="34"/>
          <p:cNvGrpSpPr/>
          <p:nvPr/>
        </p:nvGrpSpPr>
        <p:grpSpPr>
          <a:xfrm rot="0">
            <a:off x="12325945" y="8296126"/>
            <a:ext cx="3154115" cy="394097"/>
            <a:chOff x="0" y="0"/>
            <a:chExt cx="4205487" cy="525463"/>
          </a:xfrm>
        </p:grpSpPr>
        <p:sp>
          <p:nvSpPr>
            <p:cNvPr name="Freeform 35" id="35"/>
            <p:cNvSpPr/>
            <p:nvPr/>
          </p:nvSpPr>
          <p:spPr>
            <a:xfrm flipH="false" flipV="false" rot="0">
              <a:off x="0" y="0"/>
              <a:ext cx="4205487" cy="525463"/>
            </a:xfrm>
            <a:custGeom>
              <a:avLst/>
              <a:gdLst/>
              <a:ahLst/>
              <a:cxnLst/>
              <a:rect r="r" b="b" t="t" l="l"/>
              <a:pathLst>
                <a:path h="525463" w="4205487">
                  <a:moveTo>
                    <a:pt x="0" y="0"/>
                  </a:moveTo>
                  <a:lnTo>
                    <a:pt x="4205487" y="0"/>
                  </a:lnTo>
                  <a:lnTo>
                    <a:pt x="4205487" y="525463"/>
                  </a:lnTo>
                  <a:lnTo>
                    <a:pt x="0" y="525463"/>
                  </a:lnTo>
                  <a:close/>
                </a:path>
              </a:pathLst>
            </a:custGeom>
            <a:solidFill>
              <a:srgbClr val="000000">
                <a:alpha val="0"/>
              </a:srgbClr>
            </a:solidFill>
          </p:spPr>
        </p:sp>
        <p:sp>
          <p:nvSpPr>
            <p:cNvPr name="TextBox 36" id="36"/>
            <p:cNvSpPr txBox="true"/>
            <p:nvPr/>
          </p:nvSpPr>
          <p:spPr>
            <a:xfrm>
              <a:off x="0" y="-9525"/>
              <a:ext cx="4205487" cy="534988"/>
            </a:xfrm>
            <a:prstGeom prst="rect">
              <a:avLst/>
            </a:prstGeom>
          </p:spPr>
          <p:txBody>
            <a:bodyPr anchor="t" rtlCol="false" tIns="0" lIns="0" bIns="0" rIns="0"/>
            <a:lstStyle/>
            <a:p>
              <a:pPr algn="l">
                <a:lnSpc>
                  <a:spcPts val="3062"/>
                </a:lnSpc>
              </a:pPr>
              <a:r>
                <a:rPr lang="en-US" sz="2437">
                  <a:solidFill>
                    <a:srgbClr val="D6E5EF"/>
                  </a:solidFill>
                  <a:latin typeface="Lora"/>
                  <a:ea typeface="Lora"/>
                  <a:cs typeface="Lora"/>
                  <a:sym typeface="Lora"/>
                </a:rPr>
                <a:t>Virtualization</a:t>
              </a:r>
            </a:p>
          </p:txBody>
        </p:sp>
      </p:grpSp>
      <p:grpSp>
        <p:nvGrpSpPr>
          <p:cNvPr name="Group 37" id="37"/>
          <p:cNvGrpSpPr/>
          <p:nvPr/>
        </p:nvGrpSpPr>
        <p:grpSpPr>
          <a:xfrm rot="0">
            <a:off x="12325945" y="8850958"/>
            <a:ext cx="4755654" cy="428774"/>
            <a:chOff x="0" y="0"/>
            <a:chExt cx="6340872" cy="571698"/>
          </a:xfrm>
        </p:grpSpPr>
        <p:sp>
          <p:nvSpPr>
            <p:cNvPr name="Freeform 38" id="38"/>
            <p:cNvSpPr/>
            <p:nvPr/>
          </p:nvSpPr>
          <p:spPr>
            <a:xfrm flipH="false" flipV="false" rot="0">
              <a:off x="0" y="0"/>
              <a:ext cx="6340872" cy="571698"/>
            </a:xfrm>
            <a:custGeom>
              <a:avLst/>
              <a:gdLst/>
              <a:ahLst/>
              <a:cxnLst/>
              <a:rect r="r" b="b" t="t" l="l"/>
              <a:pathLst>
                <a:path h="571698" w="6340872">
                  <a:moveTo>
                    <a:pt x="0" y="0"/>
                  </a:moveTo>
                  <a:lnTo>
                    <a:pt x="6340872" y="0"/>
                  </a:lnTo>
                  <a:lnTo>
                    <a:pt x="6340872" y="571698"/>
                  </a:lnTo>
                  <a:lnTo>
                    <a:pt x="0" y="571698"/>
                  </a:lnTo>
                  <a:close/>
                </a:path>
              </a:pathLst>
            </a:custGeom>
            <a:solidFill>
              <a:srgbClr val="000000">
                <a:alpha val="0"/>
              </a:srgbClr>
            </a:solidFill>
          </p:spPr>
        </p:sp>
        <p:sp>
          <p:nvSpPr>
            <p:cNvPr name="TextBox 39" id="39"/>
            <p:cNvSpPr txBox="true"/>
            <p:nvPr/>
          </p:nvSpPr>
          <p:spPr>
            <a:xfrm>
              <a:off x="0" y="-85725"/>
              <a:ext cx="6340872" cy="657423"/>
            </a:xfrm>
            <a:prstGeom prst="rect">
              <a:avLst/>
            </a:prstGeom>
          </p:spPr>
          <p:txBody>
            <a:bodyPr anchor="t" rtlCol="false" tIns="0" lIns="0" bIns="0" rIns="0"/>
            <a:lstStyle/>
            <a:p>
              <a:pPr algn="l">
                <a:lnSpc>
                  <a:spcPts val="3374"/>
                </a:lnSpc>
              </a:pPr>
              <a:r>
                <a:rPr lang="en-US" sz="2062">
                  <a:solidFill>
                    <a:srgbClr val="D6E5EF"/>
                  </a:solidFill>
                  <a:latin typeface="Source Sans Pro"/>
                  <a:ea typeface="Source Sans Pro"/>
                  <a:cs typeface="Source Sans Pro"/>
                  <a:sym typeface="Source Sans Pro"/>
                </a:rPr>
                <a:t>MicroVMs and sandboxing</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1027211" y="808136"/>
            <a:ext cx="16233576" cy="1726406"/>
            <a:chOff x="0" y="0"/>
            <a:chExt cx="21644768" cy="2301875"/>
          </a:xfrm>
        </p:grpSpPr>
        <p:sp>
          <p:nvSpPr>
            <p:cNvPr name="Freeform 7" id="7"/>
            <p:cNvSpPr/>
            <p:nvPr/>
          </p:nvSpPr>
          <p:spPr>
            <a:xfrm flipH="false" flipV="false" rot="0">
              <a:off x="0" y="0"/>
              <a:ext cx="21644769" cy="2301875"/>
            </a:xfrm>
            <a:custGeom>
              <a:avLst/>
              <a:gdLst/>
              <a:ahLst/>
              <a:cxnLst/>
              <a:rect r="r" b="b" t="t" l="l"/>
              <a:pathLst>
                <a:path h="2301875" w="21644769">
                  <a:moveTo>
                    <a:pt x="0" y="0"/>
                  </a:moveTo>
                  <a:lnTo>
                    <a:pt x="21644769" y="0"/>
                  </a:lnTo>
                  <a:lnTo>
                    <a:pt x="21644769" y="2301875"/>
                  </a:lnTo>
                  <a:lnTo>
                    <a:pt x="0" y="2301875"/>
                  </a:lnTo>
                  <a:close/>
                </a:path>
              </a:pathLst>
            </a:custGeom>
            <a:solidFill>
              <a:srgbClr val="000000">
                <a:alpha val="0"/>
              </a:srgbClr>
            </a:solidFill>
          </p:spPr>
        </p:sp>
        <p:sp>
          <p:nvSpPr>
            <p:cNvPr name="TextBox 8" id="8"/>
            <p:cNvSpPr txBox="true"/>
            <p:nvPr/>
          </p:nvSpPr>
          <p:spPr>
            <a:xfrm>
              <a:off x="0" y="-28575"/>
              <a:ext cx="21644768" cy="2330450"/>
            </a:xfrm>
            <a:prstGeom prst="rect">
              <a:avLst/>
            </a:prstGeom>
          </p:spPr>
          <p:txBody>
            <a:bodyPr anchor="t" rtlCol="false" tIns="0" lIns="0" bIns="0" rIns="0"/>
            <a:lstStyle/>
            <a:p>
              <a:pPr algn="l">
                <a:lnSpc>
                  <a:spcPts val="6749"/>
                </a:lnSpc>
              </a:pPr>
              <a:r>
                <a:rPr lang="en-US" sz="5437">
                  <a:solidFill>
                    <a:srgbClr val="F98AC7"/>
                  </a:solidFill>
                  <a:latin typeface="Lora"/>
                  <a:ea typeface="Lora"/>
                  <a:cs typeface="Lora"/>
                  <a:sym typeface="Lora"/>
                </a:rPr>
                <a:t>Navigating the Challenges and Limitations of Serverless</a:t>
              </a:r>
            </a:p>
          </p:txBody>
        </p:sp>
      </p:grpSp>
      <p:grpSp>
        <p:nvGrpSpPr>
          <p:cNvPr name="Group 9" id="9"/>
          <p:cNvGrpSpPr/>
          <p:nvPr/>
        </p:nvGrpSpPr>
        <p:grpSpPr>
          <a:xfrm rot="0">
            <a:off x="1027211" y="3121521"/>
            <a:ext cx="16233576" cy="1408659"/>
            <a:chOff x="0" y="0"/>
            <a:chExt cx="21644768" cy="1878212"/>
          </a:xfrm>
        </p:grpSpPr>
        <p:sp>
          <p:nvSpPr>
            <p:cNvPr name="Freeform 10" id="10"/>
            <p:cNvSpPr/>
            <p:nvPr/>
          </p:nvSpPr>
          <p:spPr>
            <a:xfrm flipH="false" flipV="false" rot="0">
              <a:off x="0" y="0"/>
              <a:ext cx="21644769" cy="1878212"/>
            </a:xfrm>
            <a:custGeom>
              <a:avLst/>
              <a:gdLst/>
              <a:ahLst/>
              <a:cxnLst/>
              <a:rect r="r" b="b" t="t" l="l"/>
              <a:pathLst>
                <a:path h="1878212" w="21644769">
                  <a:moveTo>
                    <a:pt x="0" y="0"/>
                  </a:moveTo>
                  <a:lnTo>
                    <a:pt x="21644769" y="0"/>
                  </a:lnTo>
                  <a:lnTo>
                    <a:pt x="21644769" y="1878212"/>
                  </a:lnTo>
                  <a:lnTo>
                    <a:pt x="0" y="1878212"/>
                  </a:lnTo>
                  <a:close/>
                </a:path>
              </a:pathLst>
            </a:custGeom>
            <a:solidFill>
              <a:srgbClr val="000000">
                <a:alpha val="0"/>
              </a:srgbClr>
            </a:solidFill>
          </p:spPr>
        </p:sp>
        <p:sp>
          <p:nvSpPr>
            <p:cNvPr name="TextBox 11" id="11"/>
            <p:cNvSpPr txBox="true"/>
            <p:nvPr/>
          </p:nvSpPr>
          <p:spPr>
            <a:xfrm>
              <a:off x="0" y="-85725"/>
              <a:ext cx="21644768" cy="1963937"/>
            </a:xfrm>
            <a:prstGeom prst="rect">
              <a:avLst/>
            </a:prstGeom>
          </p:spPr>
          <p:txBody>
            <a:bodyPr anchor="t" rtlCol="false" tIns="0" lIns="0" bIns="0" rIns="0"/>
            <a:lstStyle/>
            <a:p>
              <a:pPr algn="l">
                <a:lnSpc>
                  <a:spcPts val="3687"/>
                </a:lnSpc>
              </a:pPr>
              <a:r>
                <a:rPr lang="en-US" sz="2249">
                  <a:solidFill>
                    <a:srgbClr val="D6E5EF"/>
                  </a:solidFill>
                  <a:latin typeface="Source Sans Pro"/>
                  <a:ea typeface="Source Sans Pro"/>
                  <a:cs typeface="Source Sans Pro"/>
                  <a:sym typeface="Source Sans Pro"/>
                </a:rPr>
                <a:t>Despite its advantages, serverless computing also presents challenges: Cold starts can cause delays when invoking an idle function. Execution limits, such as AWS Lambda's 15-minute maximum, can restrict certain workloads. Debugging complexity arises from the lack of direct access to server logs.</a:t>
              </a:r>
            </a:p>
          </p:txBody>
        </p:sp>
      </p:grpSp>
      <p:grpSp>
        <p:nvGrpSpPr>
          <p:cNvPr name="Group 12" id="12"/>
          <p:cNvGrpSpPr/>
          <p:nvPr/>
        </p:nvGrpSpPr>
        <p:grpSpPr>
          <a:xfrm rot="0">
            <a:off x="1027211" y="4860280"/>
            <a:ext cx="16233576" cy="939105"/>
            <a:chOff x="0" y="0"/>
            <a:chExt cx="21644768" cy="1252140"/>
          </a:xfrm>
        </p:grpSpPr>
        <p:sp>
          <p:nvSpPr>
            <p:cNvPr name="Freeform 13" id="13"/>
            <p:cNvSpPr/>
            <p:nvPr/>
          </p:nvSpPr>
          <p:spPr>
            <a:xfrm flipH="false" flipV="false" rot="0">
              <a:off x="0" y="0"/>
              <a:ext cx="21644769" cy="1252140"/>
            </a:xfrm>
            <a:custGeom>
              <a:avLst/>
              <a:gdLst/>
              <a:ahLst/>
              <a:cxnLst/>
              <a:rect r="r" b="b" t="t" l="l"/>
              <a:pathLst>
                <a:path h="1252140" w="21644769">
                  <a:moveTo>
                    <a:pt x="0" y="0"/>
                  </a:moveTo>
                  <a:lnTo>
                    <a:pt x="21644769" y="0"/>
                  </a:lnTo>
                  <a:lnTo>
                    <a:pt x="21644769" y="1252140"/>
                  </a:lnTo>
                  <a:lnTo>
                    <a:pt x="0" y="1252140"/>
                  </a:lnTo>
                  <a:close/>
                </a:path>
              </a:pathLst>
            </a:custGeom>
            <a:solidFill>
              <a:srgbClr val="000000">
                <a:alpha val="0"/>
              </a:srgbClr>
            </a:solidFill>
          </p:spPr>
        </p:sp>
        <p:sp>
          <p:nvSpPr>
            <p:cNvPr name="TextBox 14" id="14"/>
            <p:cNvSpPr txBox="true"/>
            <p:nvPr/>
          </p:nvSpPr>
          <p:spPr>
            <a:xfrm>
              <a:off x="0" y="-85725"/>
              <a:ext cx="21644768" cy="1337865"/>
            </a:xfrm>
            <a:prstGeom prst="rect">
              <a:avLst/>
            </a:prstGeom>
          </p:spPr>
          <p:txBody>
            <a:bodyPr anchor="t" rtlCol="false" tIns="0" lIns="0" bIns="0" rIns="0"/>
            <a:lstStyle/>
            <a:p>
              <a:pPr algn="l">
                <a:lnSpc>
                  <a:spcPts val="3687"/>
                </a:lnSpc>
              </a:pPr>
              <a:r>
                <a:rPr lang="en-US" sz="2249">
                  <a:solidFill>
                    <a:srgbClr val="D6E5EF"/>
                  </a:solidFill>
                  <a:latin typeface="Source Sans Pro"/>
                  <a:ea typeface="Source Sans Pro"/>
                  <a:cs typeface="Source Sans Pro"/>
                  <a:sym typeface="Source Sans Pro"/>
                </a:rPr>
                <a:t>Vendor lock-in can make it difficult to migrate across cloud providers, and state management issues necessitate external data storage due to stateless execution. Careful consideration of these limitations is crucial for successful serverless adoption.</a:t>
              </a:r>
            </a:p>
          </p:txBody>
        </p:sp>
      </p:grpSp>
      <p:grpSp>
        <p:nvGrpSpPr>
          <p:cNvPr name="Group 15" id="15"/>
          <p:cNvGrpSpPr/>
          <p:nvPr/>
        </p:nvGrpSpPr>
        <p:grpSpPr>
          <a:xfrm rot="0">
            <a:off x="1027211" y="6129486"/>
            <a:ext cx="2705546" cy="1018580"/>
            <a:chOff x="0" y="0"/>
            <a:chExt cx="3607395" cy="1358107"/>
          </a:xfrm>
        </p:grpSpPr>
        <p:sp>
          <p:nvSpPr>
            <p:cNvPr name="Freeform 16" id="16"/>
            <p:cNvSpPr/>
            <p:nvPr/>
          </p:nvSpPr>
          <p:spPr>
            <a:xfrm flipH="false" flipV="false" rot="0">
              <a:off x="0" y="0"/>
              <a:ext cx="3607308" cy="1358011"/>
            </a:xfrm>
            <a:custGeom>
              <a:avLst/>
              <a:gdLst/>
              <a:ahLst/>
              <a:cxnLst/>
              <a:rect r="r" b="b" t="t" l="l"/>
              <a:pathLst>
                <a:path h="1358011" w="3607308">
                  <a:moveTo>
                    <a:pt x="0" y="58674"/>
                  </a:moveTo>
                  <a:cubicBezTo>
                    <a:pt x="0" y="26289"/>
                    <a:pt x="26289" y="0"/>
                    <a:pt x="58674" y="0"/>
                  </a:cubicBezTo>
                  <a:lnTo>
                    <a:pt x="3548634" y="0"/>
                  </a:lnTo>
                  <a:cubicBezTo>
                    <a:pt x="3581019" y="0"/>
                    <a:pt x="3607308" y="26289"/>
                    <a:pt x="3607308" y="58674"/>
                  </a:cubicBezTo>
                  <a:lnTo>
                    <a:pt x="3607308" y="1299337"/>
                  </a:lnTo>
                  <a:cubicBezTo>
                    <a:pt x="3607308" y="1331722"/>
                    <a:pt x="3581019" y="1358011"/>
                    <a:pt x="3548634" y="1358011"/>
                  </a:cubicBezTo>
                  <a:lnTo>
                    <a:pt x="58674" y="1358011"/>
                  </a:lnTo>
                  <a:cubicBezTo>
                    <a:pt x="26289" y="1358011"/>
                    <a:pt x="0" y="1331722"/>
                    <a:pt x="0" y="1299337"/>
                  </a:cubicBezTo>
                  <a:close/>
                </a:path>
              </a:pathLst>
            </a:custGeom>
            <a:solidFill>
              <a:srgbClr val="444752"/>
            </a:solidFill>
          </p:spPr>
        </p:sp>
      </p:grpSp>
      <p:sp>
        <p:nvSpPr>
          <p:cNvPr name="Freeform 17" id="17" descr="preencoded.png"/>
          <p:cNvSpPr/>
          <p:nvPr/>
        </p:nvSpPr>
        <p:spPr>
          <a:xfrm flipH="false" flipV="false" rot="0">
            <a:off x="2173635" y="6380858"/>
            <a:ext cx="412700" cy="515839"/>
          </a:xfrm>
          <a:custGeom>
            <a:avLst/>
            <a:gdLst/>
            <a:ahLst/>
            <a:cxnLst/>
            <a:rect r="r" b="b" t="t" l="l"/>
            <a:pathLst>
              <a:path h="515839" w="412700">
                <a:moveTo>
                  <a:pt x="0" y="0"/>
                </a:moveTo>
                <a:lnTo>
                  <a:pt x="412700" y="0"/>
                </a:lnTo>
                <a:lnTo>
                  <a:pt x="412700" y="515838"/>
                </a:lnTo>
                <a:lnTo>
                  <a:pt x="0" y="515838"/>
                </a:lnTo>
                <a:lnTo>
                  <a:pt x="0" y="0"/>
                </a:lnTo>
                <a:close/>
              </a:path>
            </a:pathLst>
          </a:custGeom>
          <a:blipFill>
            <a:blip r:embed="rId2"/>
            <a:stretch>
              <a:fillRect l="0" t="-236" r="0" b="-236"/>
            </a:stretch>
          </a:blipFill>
        </p:spPr>
      </p:sp>
      <p:grpSp>
        <p:nvGrpSpPr>
          <p:cNvPr name="Group 18" id="18"/>
          <p:cNvGrpSpPr/>
          <p:nvPr/>
        </p:nvGrpSpPr>
        <p:grpSpPr>
          <a:xfrm rot="0">
            <a:off x="4026248" y="6422975"/>
            <a:ext cx="1751707" cy="431601"/>
            <a:chOff x="0" y="0"/>
            <a:chExt cx="2335610" cy="575468"/>
          </a:xfrm>
        </p:grpSpPr>
        <p:sp>
          <p:nvSpPr>
            <p:cNvPr name="Freeform 19" id="19"/>
            <p:cNvSpPr/>
            <p:nvPr/>
          </p:nvSpPr>
          <p:spPr>
            <a:xfrm flipH="false" flipV="false" rot="0">
              <a:off x="0" y="0"/>
              <a:ext cx="2335610" cy="575468"/>
            </a:xfrm>
            <a:custGeom>
              <a:avLst/>
              <a:gdLst/>
              <a:ahLst/>
              <a:cxnLst/>
              <a:rect r="r" b="b" t="t" l="l"/>
              <a:pathLst>
                <a:path h="575468" w="2335610">
                  <a:moveTo>
                    <a:pt x="0" y="0"/>
                  </a:moveTo>
                  <a:lnTo>
                    <a:pt x="2335610" y="0"/>
                  </a:lnTo>
                  <a:lnTo>
                    <a:pt x="2335610" y="575468"/>
                  </a:lnTo>
                  <a:lnTo>
                    <a:pt x="0" y="575468"/>
                  </a:lnTo>
                  <a:close/>
                </a:path>
              </a:pathLst>
            </a:custGeom>
            <a:solidFill>
              <a:srgbClr val="000000">
                <a:alpha val="0"/>
              </a:srgbClr>
            </a:solidFill>
          </p:spPr>
        </p:sp>
        <p:sp>
          <p:nvSpPr>
            <p:cNvPr name="TextBox 20" id="20"/>
            <p:cNvSpPr txBox="true"/>
            <p:nvPr/>
          </p:nvSpPr>
          <p:spPr>
            <a:xfrm>
              <a:off x="0" y="-9525"/>
              <a:ext cx="2335610" cy="584993"/>
            </a:xfrm>
            <a:prstGeom prst="rect">
              <a:avLst/>
            </a:prstGeom>
          </p:spPr>
          <p:txBody>
            <a:bodyPr anchor="t" rtlCol="false" tIns="0" lIns="0" bIns="0" rIns="0"/>
            <a:lstStyle/>
            <a:p>
              <a:pPr algn="l">
                <a:lnSpc>
                  <a:spcPts val="3374"/>
                </a:lnSpc>
              </a:pPr>
              <a:r>
                <a:rPr lang="en-US" sz="2687">
                  <a:solidFill>
                    <a:srgbClr val="D6E5EF"/>
                  </a:solidFill>
                  <a:latin typeface="Lora"/>
                  <a:ea typeface="Lora"/>
                  <a:cs typeface="Lora"/>
                  <a:sym typeface="Lora"/>
                </a:rPr>
                <a:t>Cold starts</a:t>
              </a:r>
            </a:p>
          </p:txBody>
        </p:sp>
      </p:grpSp>
      <p:grpSp>
        <p:nvGrpSpPr>
          <p:cNvPr name="Group 21" id="21"/>
          <p:cNvGrpSpPr/>
          <p:nvPr/>
        </p:nvGrpSpPr>
        <p:grpSpPr>
          <a:xfrm rot="0">
            <a:off x="3879502" y="7129016"/>
            <a:ext cx="13234541" cy="19050"/>
            <a:chOff x="0" y="0"/>
            <a:chExt cx="17646055" cy="25400"/>
          </a:xfrm>
        </p:grpSpPr>
        <p:sp>
          <p:nvSpPr>
            <p:cNvPr name="Freeform 22" id="22"/>
            <p:cNvSpPr/>
            <p:nvPr/>
          </p:nvSpPr>
          <p:spPr>
            <a:xfrm flipH="false" flipV="false" rot="0">
              <a:off x="0" y="0"/>
              <a:ext cx="17646014" cy="25400"/>
            </a:xfrm>
            <a:custGeom>
              <a:avLst/>
              <a:gdLst/>
              <a:ahLst/>
              <a:cxnLst/>
              <a:rect r="r" b="b" t="t" l="l"/>
              <a:pathLst>
                <a:path h="25400" w="17646014">
                  <a:moveTo>
                    <a:pt x="0" y="12700"/>
                  </a:moveTo>
                  <a:cubicBezTo>
                    <a:pt x="0" y="5715"/>
                    <a:pt x="5715" y="0"/>
                    <a:pt x="12700" y="0"/>
                  </a:cubicBezTo>
                  <a:lnTo>
                    <a:pt x="17633314" y="0"/>
                  </a:lnTo>
                  <a:cubicBezTo>
                    <a:pt x="17640300" y="0"/>
                    <a:pt x="17646014" y="5715"/>
                    <a:pt x="17646014" y="12700"/>
                  </a:cubicBezTo>
                  <a:cubicBezTo>
                    <a:pt x="17646014" y="19685"/>
                    <a:pt x="17640300" y="25400"/>
                    <a:pt x="17633314" y="25400"/>
                  </a:cubicBezTo>
                  <a:lnTo>
                    <a:pt x="12700" y="25400"/>
                  </a:lnTo>
                  <a:cubicBezTo>
                    <a:pt x="5715" y="25400"/>
                    <a:pt x="0" y="19685"/>
                    <a:pt x="0" y="12700"/>
                  </a:cubicBezTo>
                  <a:close/>
                </a:path>
              </a:pathLst>
            </a:custGeom>
            <a:solidFill>
              <a:srgbClr val="5D606B"/>
            </a:solidFill>
          </p:spPr>
        </p:sp>
      </p:grpSp>
      <p:grpSp>
        <p:nvGrpSpPr>
          <p:cNvPr name="Group 23" id="23"/>
          <p:cNvGrpSpPr/>
          <p:nvPr/>
        </p:nvGrpSpPr>
        <p:grpSpPr>
          <a:xfrm rot="0">
            <a:off x="1027211" y="7294810"/>
            <a:ext cx="5411092" cy="1018580"/>
            <a:chOff x="0" y="0"/>
            <a:chExt cx="7214790" cy="1358107"/>
          </a:xfrm>
        </p:grpSpPr>
        <p:sp>
          <p:nvSpPr>
            <p:cNvPr name="Freeform 24" id="24"/>
            <p:cNvSpPr/>
            <p:nvPr/>
          </p:nvSpPr>
          <p:spPr>
            <a:xfrm flipH="false" flipV="false" rot="0">
              <a:off x="0" y="0"/>
              <a:ext cx="7214743" cy="1358011"/>
            </a:xfrm>
            <a:custGeom>
              <a:avLst/>
              <a:gdLst/>
              <a:ahLst/>
              <a:cxnLst/>
              <a:rect r="r" b="b" t="t" l="l"/>
              <a:pathLst>
                <a:path h="1358011" w="7214743">
                  <a:moveTo>
                    <a:pt x="0" y="58674"/>
                  </a:moveTo>
                  <a:cubicBezTo>
                    <a:pt x="0" y="26289"/>
                    <a:pt x="26289" y="0"/>
                    <a:pt x="58674" y="0"/>
                  </a:cubicBezTo>
                  <a:lnTo>
                    <a:pt x="7156069" y="0"/>
                  </a:lnTo>
                  <a:cubicBezTo>
                    <a:pt x="7188453" y="0"/>
                    <a:pt x="7214743" y="26289"/>
                    <a:pt x="7214743" y="58674"/>
                  </a:cubicBezTo>
                  <a:lnTo>
                    <a:pt x="7214743" y="1299337"/>
                  </a:lnTo>
                  <a:cubicBezTo>
                    <a:pt x="7214743" y="1331722"/>
                    <a:pt x="7188453" y="1358011"/>
                    <a:pt x="7156069" y="1358011"/>
                  </a:cubicBezTo>
                  <a:lnTo>
                    <a:pt x="58674" y="1358011"/>
                  </a:lnTo>
                  <a:cubicBezTo>
                    <a:pt x="26289" y="1358011"/>
                    <a:pt x="0" y="1331722"/>
                    <a:pt x="0" y="1299337"/>
                  </a:cubicBezTo>
                  <a:close/>
                </a:path>
              </a:pathLst>
            </a:custGeom>
            <a:solidFill>
              <a:srgbClr val="444752"/>
            </a:solidFill>
          </p:spPr>
        </p:sp>
      </p:grpSp>
      <p:sp>
        <p:nvSpPr>
          <p:cNvPr name="Freeform 25" id="25" descr="preencoded.png"/>
          <p:cNvSpPr/>
          <p:nvPr/>
        </p:nvSpPr>
        <p:spPr>
          <a:xfrm flipH="false" flipV="false" rot="0">
            <a:off x="3526334" y="7546181"/>
            <a:ext cx="412700" cy="515839"/>
          </a:xfrm>
          <a:custGeom>
            <a:avLst/>
            <a:gdLst/>
            <a:ahLst/>
            <a:cxnLst/>
            <a:rect r="r" b="b" t="t" l="l"/>
            <a:pathLst>
              <a:path h="515839" w="412700">
                <a:moveTo>
                  <a:pt x="0" y="0"/>
                </a:moveTo>
                <a:lnTo>
                  <a:pt x="412700" y="0"/>
                </a:lnTo>
                <a:lnTo>
                  <a:pt x="412700" y="515839"/>
                </a:lnTo>
                <a:lnTo>
                  <a:pt x="0" y="515839"/>
                </a:lnTo>
                <a:lnTo>
                  <a:pt x="0" y="0"/>
                </a:lnTo>
                <a:close/>
              </a:path>
            </a:pathLst>
          </a:custGeom>
          <a:blipFill>
            <a:blip r:embed="rId3"/>
            <a:stretch>
              <a:fillRect l="0" t="-236" r="0" b="-236"/>
            </a:stretch>
          </a:blipFill>
        </p:spPr>
      </p:sp>
      <p:grpSp>
        <p:nvGrpSpPr>
          <p:cNvPr name="Group 26" id="26"/>
          <p:cNvGrpSpPr/>
          <p:nvPr/>
        </p:nvGrpSpPr>
        <p:grpSpPr>
          <a:xfrm rot="0">
            <a:off x="6731794" y="7588300"/>
            <a:ext cx="2705695" cy="431601"/>
            <a:chOff x="0" y="0"/>
            <a:chExt cx="3607593" cy="575468"/>
          </a:xfrm>
        </p:grpSpPr>
        <p:sp>
          <p:nvSpPr>
            <p:cNvPr name="Freeform 27" id="27"/>
            <p:cNvSpPr/>
            <p:nvPr/>
          </p:nvSpPr>
          <p:spPr>
            <a:xfrm flipH="false" flipV="false" rot="0">
              <a:off x="0" y="0"/>
              <a:ext cx="3607593" cy="575468"/>
            </a:xfrm>
            <a:custGeom>
              <a:avLst/>
              <a:gdLst/>
              <a:ahLst/>
              <a:cxnLst/>
              <a:rect r="r" b="b" t="t" l="l"/>
              <a:pathLst>
                <a:path h="575468" w="3607593">
                  <a:moveTo>
                    <a:pt x="0" y="0"/>
                  </a:moveTo>
                  <a:lnTo>
                    <a:pt x="3607593" y="0"/>
                  </a:lnTo>
                  <a:lnTo>
                    <a:pt x="3607593" y="575468"/>
                  </a:lnTo>
                  <a:lnTo>
                    <a:pt x="0" y="575468"/>
                  </a:lnTo>
                  <a:close/>
                </a:path>
              </a:pathLst>
            </a:custGeom>
            <a:solidFill>
              <a:srgbClr val="000000">
                <a:alpha val="0"/>
              </a:srgbClr>
            </a:solidFill>
          </p:spPr>
        </p:sp>
        <p:sp>
          <p:nvSpPr>
            <p:cNvPr name="TextBox 28" id="28"/>
            <p:cNvSpPr txBox="true"/>
            <p:nvPr/>
          </p:nvSpPr>
          <p:spPr>
            <a:xfrm>
              <a:off x="0" y="-9525"/>
              <a:ext cx="3607593" cy="584993"/>
            </a:xfrm>
            <a:prstGeom prst="rect">
              <a:avLst/>
            </a:prstGeom>
          </p:spPr>
          <p:txBody>
            <a:bodyPr anchor="t" rtlCol="false" tIns="0" lIns="0" bIns="0" rIns="0"/>
            <a:lstStyle/>
            <a:p>
              <a:pPr algn="l">
                <a:lnSpc>
                  <a:spcPts val="3374"/>
                </a:lnSpc>
              </a:pPr>
              <a:r>
                <a:rPr lang="en-US" sz="2687">
                  <a:solidFill>
                    <a:srgbClr val="D6E5EF"/>
                  </a:solidFill>
                  <a:latin typeface="Lora"/>
                  <a:ea typeface="Lora"/>
                  <a:cs typeface="Lora"/>
                  <a:sym typeface="Lora"/>
                </a:rPr>
                <a:t>Execution Limits</a:t>
              </a:r>
            </a:p>
          </p:txBody>
        </p:sp>
      </p:grpSp>
      <p:grpSp>
        <p:nvGrpSpPr>
          <p:cNvPr name="Group 29" id="29"/>
          <p:cNvGrpSpPr/>
          <p:nvPr/>
        </p:nvGrpSpPr>
        <p:grpSpPr>
          <a:xfrm rot="0">
            <a:off x="6585049" y="8294340"/>
            <a:ext cx="10528995" cy="19050"/>
            <a:chOff x="0" y="0"/>
            <a:chExt cx="14038660" cy="25400"/>
          </a:xfrm>
        </p:grpSpPr>
        <p:sp>
          <p:nvSpPr>
            <p:cNvPr name="Freeform 30" id="30"/>
            <p:cNvSpPr/>
            <p:nvPr/>
          </p:nvSpPr>
          <p:spPr>
            <a:xfrm flipH="false" flipV="false" rot="0">
              <a:off x="0" y="0"/>
              <a:ext cx="14038707" cy="25400"/>
            </a:xfrm>
            <a:custGeom>
              <a:avLst/>
              <a:gdLst/>
              <a:ahLst/>
              <a:cxnLst/>
              <a:rect r="r" b="b" t="t" l="l"/>
              <a:pathLst>
                <a:path h="25400" w="14038707">
                  <a:moveTo>
                    <a:pt x="0" y="12700"/>
                  </a:moveTo>
                  <a:cubicBezTo>
                    <a:pt x="0" y="5715"/>
                    <a:pt x="5715" y="0"/>
                    <a:pt x="12700" y="0"/>
                  </a:cubicBezTo>
                  <a:lnTo>
                    <a:pt x="14026007" y="0"/>
                  </a:lnTo>
                  <a:cubicBezTo>
                    <a:pt x="14032993" y="0"/>
                    <a:pt x="14038707" y="5715"/>
                    <a:pt x="14038707" y="12700"/>
                  </a:cubicBezTo>
                  <a:cubicBezTo>
                    <a:pt x="14038707" y="19685"/>
                    <a:pt x="14032993" y="25400"/>
                    <a:pt x="14026007" y="25400"/>
                  </a:cubicBezTo>
                  <a:lnTo>
                    <a:pt x="12700" y="25400"/>
                  </a:lnTo>
                  <a:cubicBezTo>
                    <a:pt x="5715" y="25400"/>
                    <a:pt x="0" y="19685"/>
                    <a:pt x="0" y="12700"/>
                  </a:cubicBezTo>
                  <a:close/>
                </a:path>
              </a:pathLst>
            </a:custGeom>
            <a:solidFill>
              <a:srgbClr val="5D606B"/>
            </a:solidFill>
          </p:spPr>
        </p:sp>
      </p:grpSp>
      <p:grpSp>
        <p:nvGrpSpPr>
          <p:cNvPr name="Group 31" id="31"/>
          <p:cNvGrpSpPr/>
          <p:nvPr/>
        </p:nvGrpSpPr>
        <p:grpSpPr>
          <a:xfrm rot="0">
            <a:off x="1027211" y="8460135"/>
            <a:ext cx="8116789" cy="1018580"/>
            <a:chOff x="0" y="0"/>
            <a:chExt cx="10822385" cy="1358107"/>
          </a:xfrm>
        </p:grpSpPr>
        <p:sp>
          <p:nvSpPr>
            <p:cNvPr name="Freeform 32" id="32"/>
            <p:cNvSpPr/>
            <p:nvPr/>
          </p:nvSpPr>
          <p:spPr>
            <a:xfrm flipH="false" flipV="false" rot="0">
              <a:off x="0" y="0"/>
              <a:ext cx="10822305" cy="1358011"/>
            </a:xfrm>
            <a:custGeom>
              <a:avLst/>
              <a:gdLst/>
              <a:ahLst/>
              <a:cxnLst/>
              <a:rect r="r" b="b" t="t" l="l"/>
              <a:pathLst>
                <a:path h="1358011" w="10822305">
                  <a:moveTo>
                    <a:pt x="0" y="58674"/>
                  </a:moveTo>
                  <a:cubicBezTo>
                    <a:pt x="0" y="26289"/>
                    <a:pt x="26289" y="0"/>
                    <a:pt x="58674" y="0"/>
                  </a:cubicBezTo>
                  <a:lnTo>
                    <a:pt x="10763631" y="0"/>
                  </a:lnTo>
                  <a:cubicBezTo>
                    <a:pt x="10796016" y="0"/>
                    <a:pt x="10822305" y="26289"/>
                    <a:pt x="10822305" y="58674"/>
                  </a:cubicBezTo>
                  <a:lnTo>
                    <a:pt x="10822305" y="1299337"/>
                  </a:lnTo>
                  <a:cubicBezTo>
                    <a:pt x="10822305" y="1331722"/>
                    <a:pt x="10796016" y="1358011"/>
                    <a:pt x="10763631" y="1358011"/>
                  </a:cubicBezTo>
                  <a:lnTo>
                    <a:pt x="58674" y="1358011"/>
                  </a:lnTo>
                  <a:cubicBezTo>
                    <a:pt x="26289" y="1358011"/>
                    <a:pt x="0" y="1331722"/>
                    <a:pt x="0" y="1299337"/>
                  </a:cubicBezTo>
                  <a:close/>
                </a:path>
              </a:pathLst>
            </a:custGeom>
            <a:solidFill>
              <a:srgbClr val="444752"/>
            </a:solidFill>
          </p:spPr>
        </p:sp>
      </p:grpSp>
      <p:sp>
        <p:nvSpPr>
          <p:cNvPr name="Freeform 33" id="33" descr="preencoded.png"/>
          <p:cNvSpPr/>
          <p:nvPr/>
        </p:nvSpPr>
        <p:spPr>
          <a:xfrm flipH="false" flipV="false" rot="0">
            <a:off x="4879181" y="8711505"/>
            <a:ext cx="412700" cy="515839"/>
          </a:xfrm>
          <a:custGeom>
            <a:avLst/>
            <a:gdLst/>
            <a:ahLst/>
            <a:cxnLst/>
            <a:rect r="r" b="b" t="t" l="l"/>
            <a:pathLst>
              <a:path h="515839" w="412700">
                <a:moveTo>
                  <a:pt x="0" y="0"/>
                </a:moveTo>
                <a:lnTo>
                  <a:pt x="412700" y="0"/>
                </a:lnTo>
                <a:lnTo>
                  <a:pt x="412700" y="515839"/>
                </a:lnTo>
                <a:lnTo>
                  <a:pt x="0" y="515839"/>
                </a:lnTo>
                <a:lnTo>
                  <a:pt x="0" y="0"/>
                </a:lnTo>
                <a:close/>
              </a:path>
            </a:pathLst>
          </a:custGeom>
          <a:blipFill>
            <a:blip r:embed="rId4"/>
            <a:stretch>
              <a:fillRect l="0" t="-236" r="0" b="-236"/>
            </a:stretch>
          </a:blipFill>
        </p:spPr>
      </p:sp>
      <p:grpSp>
        <p:nvGrpSpPr>
          <p:cNvPr name="Group 34" id="34"/>
          <p:cNvGrpSpPr/>
          <p:nvPr/>
        </p:nvGrpSpPr>
        <p:grpSpPr>
          <a:xfrm rot="0">
            <a:off x="9437489" y="8753624"/>
            <a:ext cx="2390180" cy="431601"/>
            <a:chOff x="0" y="0"/>
            <a:chExt cx="3186907" cy="575468"/>
          </a:xfrm>
        </p:grpSpPr>
        <p:sp>
          <p:nvSpPr>
            <p:cNvPr name="Freeform 35" id="35"/>
            <p:cNvSpPr/>
            <p:nvPr/>
          </p:nvSpPr>
          <p:spPr>
            <a:xfrm flipH="false" flipV="false" rot="0">
              <a:off x="0" y="0"/>
              <a:ext cx="3186907" cy="575468"/>
            </a:xfrm>
            <a:custGeom>
              <a:avLst/>
              <a:gdLst/>
              <a:ahLst/>
              <a:cxnLst/>
              <a:rect r="r" b="b" t="t" l="l"/>
              <a:pathLst>
                <a:path h="575468" w="3186907">
                  <a:moveTo>
                    <a:pt x="0" y="0"/>
                  </a:moveTo>
                  <a:lnTo>
                    <a:pt x="3186907" y="0"/>
                  </a:lnTo>
                  <a:lnTo>
                    <a:pt x="3186907" y="575468"/>
                  </a:lnTo>
                  <a:lnTo>
                    <a:pt x="0" y="575468"/>
                  </a:lnTo>
                  <a:close/>
                </a:path>
              </a:pathLst>
            </a:custGeom>
            <a:solidFill>
              <a:srgbClr val="000000">
                <a:alpha val="0"/>
              </a:srgbClr>
            </a:solidFill>
          </p:spPr>
        </p:sp>
        <p:sp>
          <p:nvSpPr>
            <p:cNvPr name="TextBox 36" id="36"/>
            <p:cNvSpPr txBox="true"/>
            <p:nvPr/>
          </p:nvSpPr>
          <p:spPr>
            <a:xfrm>
              <a:off x="0" y="-9525"/>
              <a:ext cx="3186907" cy="584993"/>
            </a:xfrm>
            <a:prstGeom prst="rect">
              <a:avLst/>
            </a:prstGeom>
          </p:spPr>
          <p:txBody>
            <a:bodyPr anchor="t" rtlCol="false" tIns="0" lIns="0" bIns="0" rIns="0"/>
            <a:lstStyle/>
            <a:p>
              <a:pPr algn="l">
                <a:lnSpc>
                  <a:spcPts val="3374"/>
                </a:lnSpc>
              </a:pPr>
              <a:r>
                <a:rPr lang="en-US" sz="2687">
                  <a:solidFill>
                    <a:srgbClr val="D6E5EF"/>
                  </a:solidFill>
                  <a:latin typeface="Lora"/>
                  <a:ea typeface="Lora"/>
                  <a:cs typeface="Lora"/>
                  <a:sym typeface="Lora"/>
                </a:rPr>
                <a:t>Vendor lock-in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DAGivrTw9KU</dc:identifier>
  <dcterms:modified xsi:type="dcterms:W3CDTF">2011-08-01T06:04:30Z</dcterms:modified>
  <cp:revision>1</cp:revision>
  <dc:title>Sarthak</dc:title>
</cp:coreProperties>
</file>